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061" r:id="rId3"/>
    <p:sldMasterId id="2147484073" r:id="rId4"/>
    <p:sldMasterId id="2147484085" r:id="rId5"/>
    <p:sldMasterId id="2147484098" r:id="rId6"/>
    <p:sldMasterId id="2147484110" r:id="rId7"/>
    <p:sldMasterId id="2147484128" r:id="rId8"/>
    <p:sldMasterId id="2147484140" r:id="rId9"/>
    <p:sldMasterId id="2147484152" r:id="rId10"/>
  </p:sldMasterIdLst>
  <p:notesMasterIdLst>
    <p:notesMasterId r:id="rId88"/>
  </p:notesMasterIdLst>
  <p:sldIdLst>
    <p:sldId id="478" r:id="rId11"/>
    <p:sldId id="480" r:id="rId12"/>
    <p:sldId id="448" r:id="rId13"/>
    <p:sldId id="450" r:id="rId14"/>
    <p:sldId id="438" r:id="rId15"/>
    <p:sldId id="439" r:id="rId16"/>
    <p:sldId id="440" r:id="rId17"/>
    <p:sldId id="441" r:id="rId18"/>
    <p:sldId id="442" r:id="rId19"/>
    <p:sldId id="443" r:id="rId20"/>
    <p:sldId id="444" r:id="rId21"/>
    <p:sldId id="445" r:id="rId22"/>
    <p:sldId id="344" r:id="rId23"/>
    <p:sldId id="345" r:id="rId24"/>
    <p:sldId id="346" r:id="rId25"/>
    <p:sldId id="347" r:id="rId26"/>
    <p:sldId id="447" r:id="rId27"/>
    <p:sldId id="272" r:id="rId28"/>
    <p:sldId id="273" r:id="rId29"/>
    <p:sldId id="274" r:id="rId30"/>
    <p:sldId id="275" r:id="rId31"/>
    <p:sldId id="279" r:id="rId32"/>
    <p:sldId id="280" r:id="rId33"/>
    <p:sldId id="281" r:id="rId34"/>
    <p:sldId id="483" r:id="rId35"/>
    <p:sldId id="484" r:id="rId36"/>
    <p:sldId id="288" r:id="rId37"/>
    <p:sldId id="293" r:id="rId38"/>
    <p:sldId id="294" r:id="rId39"/>
    <p:sldId id="295" r:id="rId40"/>
    <p:sldId id="354" r:id="rId41"/>
    <p:sldId id="355" r:id="rId42"/>
    <p:sldId id="356" r:id="rId43"/>
    <p:sldId id="360" r:id="rId44"/>
    <p:sldId id="361" r:id="rId45"/>
    <p:sldId id="362" r:id="rId46"/>
    <p:sldId id="490" r:id="rId47"/>
    <p:sldId id="491" r:id="rId48"/>
    <p:sldId id="492" r:id="rId49"/>
    <p:sldId id="493" r:id="rId50"/>
    <p:sldId id="494" r:id="rId51"/>
    <p:sldId id="495" r:id="rId52"/>
    <p:sldId id="485" r:id="rId53"/>
    <p:sldId id="486" r:id="rId54"/>
    <p:sldId id="487" r:id="rId55"/>
    <p:sldId id="299" r:id="rId56"/>
    <p:sldId id="488" r:id="rId57"/>
    <p:sldId id="489" r:id="rId58"/>
    <p:sldId id="352" r:id="rId59"/>
    <p:sldId id="351" r:id="rId60"/>
    <p:sldId id="481" r:id="rId61"/>
    <p:sldId id="482" r:id="rId62"/>
    <p:sldId id="306" r:id="rId63"/>
    <p:sldId id="256" r:id="rId64"/>
    <p:sldId id="452" r:id="rId65"/>
    <p:sldId id="282" r:id="rId66"/>
    <p:sldId id="496" r:id="rId67"/>
    <p:sldId id="300" r:id="rId68"/>
    <p:sldId id="497" r:id="rId69"/>
    <p:sldId id="498" r:id="rId70"/>
    <p:sldId id="283" r:id="rId71"/>
    <p:sldId id="334" r:id="rId72"/>
    <p:sldId id="323" r:id="rId73"/>
    <p:sldId id="499" r:id="rId74"/>
    <p:sldId id="500" r:id="rId75"/>
    <p:sldId id="326" r:id="rId76"/>
    <p:sldId id="501" r:id="rId77"/>
    <p:sldId id="286" r:id="rId78"/>
    <p:sldId id="502" r:id="rId79"/>
    <p:sldId id="335" r:id="rId80"/>
    <p:sldId id="319" r:id="rId81"/>
    <p:sldId id="503" r:id="rId82"/>
    <p:sldId id="336" r:id="rId83"/>
    <p:sldId id="329" r:id="rId84"/>
    <p:sldId id="504" r:id="rId85"/>
    <p:sldId id="339" r:id="rId86"/>
    <p:sldId id="479" r:id="rId8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13F6E"/>
    <a:srgbClr val="F93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AFDFB-B43E-4190-AFA8-2AFDBBEF2CA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49BDB-E57B-42EA-BB89-EF1B7C182C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2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CB080-C272-455D-8404-28D5E0B90F4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35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6EE9E-7DB7-488F-BB52-8FD5B662279B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023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92298-C6BB-49A4-B6E4-FD6534B33520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820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EC5B3-D62C-4F67-83A1-E27E1FE7463F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526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0C5E4-610A-45B6-ACE6-8D762F559A3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569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403096-FC0F-4240-9E90-1DBDE2A86568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70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7FD37-E556-4C66-9CC4-2F6C944083B1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20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21C6-7C25-4E7E-B16B-25EEB4B0BD90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46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0ECC4-D6E2-49D5-8B0E-FBE3E08E064B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004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D4FBF-6862-464E-BBAB-E91A256FBE23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7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F883A-5AAD-4045-8EE0-86B35D8DA66E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0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36F87-F58F-4E5F-8B8D-6ECDAEE4C18E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43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E6333-AFF0-46E6-AEDC-500953209636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33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D6288-F2FC-49D3-B2C6-B19243FF3863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11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F3C6-0F03-4417-AB26-6176ADCC6BF8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06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507478-A1D6-4D1D-B1AE-CA89EE7BFDA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6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264E5-A40E-4444-BBEF-38CC5C659DE0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77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01C220-35D2-42E1-A2E5-666AC74C3731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44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64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8498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32409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6320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6600" b="1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72BEE-030A-4B98-9B71-0D076406EB4C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5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9B477-49A6-4846-9387-FA3619F3435C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796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E5189-D6B0-4A24-969D-36F99338599B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2879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>
            <a:normAutofit/>
          </a:bodyPr>
          <a:lstStyle>
            <a:lvl1pPr latinLnBrk="0">
              <a:defRPr lang="zh-TW" sz="52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200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AA952-4E9F-4568-945F-82E03A324857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B8625-B5D4-4B96-8C83-D8E69260EF62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1159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BA13-F24F-47E7-A469-570AD98AE573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13821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86691-ED65-4EB1-B4DE-ED7504641E6A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7993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19893-F18E-48B3-B174-52759F0BD1E4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3329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04519-00A4-4137-97CA-3836AA3D7A98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ED584-B465-4867-8146-5459EE716DCC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7333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E8F71-7034-4AF0-A5B6-E479413CDF8D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E478A-E0F6-44CB-B442-9022E0B43C3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3301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7"/>
          <p:cNvSpPr/>
          <p:nvPr/>
        </p:nvSpPr>
        <p:spPr>
          <a:xfrm>
            <a:off x="1293813" y="533400"/>
            <a:ext cx="6858000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84CF0-D86A-43C6-B6FB-131F5157C9D6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3042-460D-4A95-814C-F8C00159D2D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7053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0E666-1173-42C6-B412-CF568134466E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9671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D7886-EE17-4167-BDDC-FB7BAD577222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3482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6A7E-3BA9-421A-AAD6-C0F981D302F6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267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D4EFE-71E2-4B56-8BB7-FF789AE79C63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061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8F45B-56C1-4B6D-A47B-466B3BDBF0D8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09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B2767-C740-47CE-852F-7B66A27371DC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368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F459E-B02C-4ACE-8818-10ED795EBBBF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934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1ACBD-3E30-4951-8BBA-9514B545FB53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813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6F539-9D59-4401-A87C-2D5C18D74F32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77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8251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64F2A-99FD-4A35-BBDB-4BB09000C2A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54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64DE0-9193-434D-A946-81B96E6B129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062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242A9-D48F-4CB0-8C1B-DFA4A355B54A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48818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6975-C1D1-43F0-B297-14BCF68C51D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05874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AA1A3-B03C-4DB6-8BC8-ED75E0E54D4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8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B0788-C3C6-4EC8-9D5A-0FE537F53991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34317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A5FED-CABE-47C2-9301-ECCC779DBD0A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50346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F0E2-AA26-406B-BA42-C8C7DF5A5C68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13642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B873-1911-472D-ADB6-55F759D87008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39788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7702B-676E-4A7A-9662-A7EC0F013708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03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7096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462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84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96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606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39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840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286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174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687080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358391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47115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29817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444863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27342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79906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266703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4118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2928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688742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529376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55848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733950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298252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431328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9799392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613680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2626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846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966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388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01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113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42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57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396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4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006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8742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81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005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903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defTabSz="457200"/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23440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9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5830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8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7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59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50DB-35C2-4826-B771-6310917C7071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D822-7019-4E1E-BF18-99B57084FF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4634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9B37B-4080-4F83-BC69-C1BAC220829F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F8A3-1DE4-4993-A413-BE6F0AE936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2963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61D8-8F3B-46EC-BC11-EAFDE6060C68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BF654-5449-4279-A32A-B324BE0417C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3573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62658-147F-4584-ABED-C38786BFF70D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96DDC-40CA-4D60-BE12-0A6CE2D217F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366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63470-7FF5-4882-BF66-7DEDDCD19A85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3794E-6597-404A-9C82-C2FA510D2EA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79734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5AC8C-D7CD-4135-8403-214E82E67FF9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C772C-F446-4ED4-AE61-235BC2E2BA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909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FB26-22D3-472F-BFE6-9B5AE6E0B624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D92CB-28D3-4CD0-93AF-2CBD14A73E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394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925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72EC-7E9B-46D6-BCFB-CB128BD7AF05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D151B-DC9A-450A-ABCC-FB997CD8B1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5373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F525C-545F-4221-B098-09DC5A8514BE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C3D5-9ABF-4085-89E9-3F022FEA63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7147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0A3E-B128-403D-A1CF-A9EB10616D46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8A3A6-F655-41B7-9BF0-9626C487FCF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229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D5DAE-8A21-4B3C-A590-D956238DEF83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340F-E3E7-4E7C-9621-1EC27941C6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1716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0438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7202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068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1111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92345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28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750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4491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9921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5613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9532750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732357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5128185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8254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931306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781854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71990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3240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447973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26522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2647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11397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37466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98404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10139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4223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93780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53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17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CEFB7B89-08D1-4DE3-A52A-A598A0E2F3D7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4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5958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1/8/2021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55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63B098C-BAD6-47D2-A3D0-CD0DCB09CEDD}" type="datetimeFigureOut">
              <a:rPr lang="zh-TW" altLang="en-US" smtClean="0"/>
              <a:pPr/>
              <a:t>2021/1/8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103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fld id="{EB9DC7F4-5BF6-457F-99BE-03398AF1089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 defTabSz="457200"/>
              <a:t>2021/1/8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 defTabSz="457200"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7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B5BA26-5715-4DAE-87F9-BCF257105670}" type="datetimeFigureOut">
              <a:rPr lang="zh-TW" altLang="en-US"/>
              <a:pPr>
                <a:defRPr/>
              </a:pPr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13C85A-10FA-48B8-9B93-01F70D5BC3E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62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1/8/2021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699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53C7-170D-4BED-9AF6-442718864E34}" type="datetimeFigureOut">
              <a:rPr lang="zh-TW" altLang="en-US" smtClean="0"/>
              <a:t>2021/1/8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91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按一下以編輯母片標題樣式</a:t>
            </a:r>
          </a:p>
        </p:txBody>
      </p:sp>
      <p:sp>
        <p:nvSpPr>
          <p:cNvPr id="614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按一下以編輯母片文字樣式</a:t>
            </a:r>
          </a:p>
          <a:p>
            <a:pPr lvl="1"/>
            <a:r>
              <a:rPr lang="zh-TW" altLang="zh-TW"/>
              <a:t>第二層</a:t>
            </a:r>
          </a:p>
          <a:p>
            <a:pPr lvl="2"/>
            <a:r>
              <a:rPr lang="zh-TW" altLang="zh-TW"/>
              <a:t>第三層</a:t>
            </a:r>
          </a:p>
          <a:p>
            <a:pPr lvl="3"/>
            <a:r>
              <a:rPr lang="zh-TW" altLang="zh-TW"/>
              <a:t>第四層</a:t>
            </a:r>
          </a:p>
          <a:p>
            <a:pPr lvl="4"/>
            <a:r>
              <a:rPr lang="zh-TW" alt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1A51637-5FF1-4D84-BA00-114B4B056BCF}" type="datetime1">
              <a:rPr lang="zh-TW" altLang="en-US"/>
              <a:pPr>
                <a:defRPr/>
              </a:pPr>
              <a:t>2021/1/8</a:t>
            </a:fld>
            <a:endParaRPr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79525" y="6505575"/>
            <a:ext cx="68770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50" b="1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C5D008-FD4B-4ECC-B922-AF6C841A9B07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01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12.gif"/><Relationship Id="rId4" Type="http://schemas.openxmlformats.org/officeDocument/2006/relationships/image" Target="../media/image1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15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127.jpeg"/><Relationship Id="rId7" Type="http://schemas.openxmlformats.org/officeDocument/2006/relationships/image" Target="../media/image32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gif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Relationship Id="rId9" Type="http://schemas.openxmlformats.org/officeDocument/2006/relationships/image" Target="../media/image34.gi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27.jpeg"/><Relationship Id="rId7" Type="http://schemas.openxmlformats.org/officeDocument/2006/relationships/image" Target="../media/image26.jp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jpg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Relationship Id="rId9" Type="http://schemas.openxmlformats.org/officeDocument/2006/relationships/image" Target="../media/image2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0.jpeg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Relationship Id="rId9" Type="http://schemas.openxmlformats.org/officeDocument/2006/relationships/image" Target="../media/image13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5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4.jpeg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6.jpeg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27.jpeg"/><Relationship Id="rId7" Type="http://schemas.openxmlformats.org/officeDocument/2006/relationships/image" Target="../media/image12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8.png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Relationship Id="rId9" Type="http://schemas.openxmlformats.org/officeDocument/2006/relationships/image" Target="../media/image110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8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7.jpeg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40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9.gif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1.gif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gif"/><Relationship Id="rId3" Type="http://schemas.openxmlformats.org/officeDocument/2006/relationships/image" Target="../media/image126.jpeg"/><Relationship Id="rId7" Type="http://schemas.openxmlformats.org/officeDocument/2006/relationships/image" Target="../media/image14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3.gif"/><Relationship Id="rId5" Type="http://schemas.openxmlformats.org/officeDocument/2006/relationships/image" Target="../media/image142.jpeg"/><Relationship Id="rId10" Type="http://schemas.openxmlformats.org/officeDocument/2006/relationships/image" Target="../media/image147.gif"/><Relationship Id="rId4" Type="http://schemas.openxmlformats.org/officeDocument/2006/relationships/image" Target="../media/image127.jpeg"/><Relationship Id="rId9" Type="http://schemas.openxmlformats.org/officeDocument/2006/relationships/image" Target="../media/image14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49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8.jpeg"/><Relationship Id="rId5" Type="http://schemas.openxmlformats.org/officeDocument/2006/relationships/image" Target="../media/image128.jpeg"/><Relationship Id="rId4" Type="http://schemas.openxmlformats.org/officeDocument/2006/relationships/image" Target="../media/image129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26.jpeg"/><Relationship Id="rId7" Type="http://schemas.openxmlformats.org/officeDocument/2006/relationships/image" Target="../media/image151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0.jpeg"/><Relationship Id="rId5" Type="http://schemas.openxmlformats.org/officeDocument/2006/relationships/image" Target="../media/image142.jpeg"/><Relationship Id="rId4" Type="http://schemas.openxmlformats.org/officeDocument/2006/relationships/image" Target="../media/image127.jpeg"/><Relationship Id="rId9" Type="http://schemas.openxmlformats.org/officeDocument/2006/relationships/image" Target="../media/image15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78" y="1500351"/>
            <a:ext cx="10048546" cy="514485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405352" y="173420"/>
            <a:ext cx="5644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Final review</a:t>
            </a:r>
            <a:endParaRPr kumimoji="0" lang="zh-TW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54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04" y="2778711"/>
            <a:ext cx="3039878" cy="4185820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7936637" y="275209"/>
            <a:ext cx="3939311" cy="1675080"/>
          </a:xfrm>
          <a:prstGeom prst="wedgeEllipseCallout">
            <a:avLst>
              <a:gd name="adj1" fmla="val -33793"/>
              <a:gd name="adj2" fmla="val 11701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Look,Dino!</a:t>
            </a:r>
          </a:p>
          <a:p>
            <a:pPr algn="ctr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Apples.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44" y="3417903"/>
            <a:ext cx="2638301" cy="3440097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59943" y="1365825"/>
            <a:ext cx="4262978" cy="1722268"/>
          </a:xfrm>
          <a:prstGeom prst="cloudCallout">
            <a:avLst>
              <a:gd name="adj1" fmla="val 20357"/>
              <a:gd name="adj2" fmla="val 8224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Great! I like apples.</a:t>
            </a:r>
            <a:endParaRPr lang="zh-TW" altLang="en-US" sz="4000" b="1" kern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9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8" y="0"/>
            <a:ext cx="6511722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0267">
            <a:off x="7266551" y="710436"/>
            <a:ext cx="1765728" cy="205655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658429" y="877579"/>
            <a:ext cx="4262978" cy="1722268"/>
          </a:xfrm>
          <a:prstGeom prst="cloudCallout">
            <a:avLst>
              <a:gd name="adj1" fmla="val 76793"/>
              <a:gd name="adj2" fmla="val -41981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Yummy!</a:t>
            </a:r>
            <a:endParaRPr lang="zh-TW" altLang="en-US" sz="4000" b="1" kern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7" y="3180425"/>
            <a:ext cx="4486106" cy="35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54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54" y="2299871"/>
            <a:ext cx="3214271" cy="321427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12023" y="3640401"/>
            <a:ext cx="1509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 kern="0" dirty="0">
                <a:solidFill>
                  <a:srgbClr val="FF0000"/>
                </a:solidFill>
              </a:rPr>
              <a:t>Hello!</a:t>
            </a:r>
            <a:endParaRPr lang="zh-TW" altLang="en-US" sz="4400" b="1" kern="0" dirty="0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9317"/>
            <a:ext cx="3953381" cy="4558683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12388" y="301841"/>
            <a:ext cx="5176529" cy="1722268"/>
          </a:xfrm>
          <a:prstGeom prst="cloudCallout">
            <a:avLst>
              <a:gd name="adj1" fmla="val -24208"/>
              <a:gd name="adj2" fmla="val 9255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4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uck! I don’t like worms.</a:t>
            </a:r>
            <a:endParaRPr lang="zh-TW" altLang="en-US" sz="4000" b="1" kern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05" y="0"/>
            <a:ext cx="4066895" cy="37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9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275208"/>
            <a:ext cx="12313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5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Danny’s mom: Come here, kids.</a:t>
            </a:r>
          </a:p>
          <a:p>
            <a:pPr defTabSz="457200">
              <a:defRPr/>
            </a:pPr>
            <a:r>
              <a:rPr lang="en-US" altLang="zh-TW" sz="5300" b="1" dirty="0">
                <a:solidFill>
                  <a:srgbClr val="FF99FF"/>
                </a:solidFill>
                <a:latin typeface="Comic Sans MS" panose="030F0702030302020204" pitchFamily="66" charset="0"/>
              </a:rPr>
              <a:t>Danny: What do you want, Irene?</a:t>
            </a:r>
          </a:p>
          <a:p>
            <a:pPr defTabSz="457200">
              <a:defRPr/>
            </a:pPr>
            <a:r>
              <a:rPr lang="en-US" altLang="zh-TW" sz="5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Irene: I want a </a:t>
            </a:r>
            <a:r>
              <a:rPr lang="en-US" altLang="zh-TW" sz="53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hot dog</a:t>
            </a:r>
            <a:r>
              <a:rPr lang="en-US" altLang="zh-TW" sz="5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Thank you.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11481"/>
          <a:stretch/>
        </p:blipFill>
        <p:spPr>
          <a:xfrm>
            <a:off x="2460593" y="2860531"/>
            <a:ext cx="6816571" cy="39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2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71022" y="266330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5200" b="1" dirty="0">
                <a:solidFill>
                  <a:srgbClr val="FF99FF"/>
                </a:solidFill>
                <a:latin typeface="Comic Sans MS" panose="030F0702030302020204" pitchFamily="66" charset="0"/>
              </a:rPr>
              <a:t>Danny: What do you want, Miss Lee?</a:t>
            </a:r>
          </a:p>
          <a:p>
            <a:pPr defTabSz="457200">
              <a:defRPr/>
            </a:pPr>
            <a:r>
              <a:rPr lang="en-US" altLang="zh-TW" sz="5000" b="1" dirty="0">
                <a:solidFill>
                  <a:srgbClr val="00FFFF"/>
                </a:solidFill>
                <a:latin typeface="Comic Sans MS" panose="030F0702030302020204" pitchFamily="66" charset="0"/>
              </a:rPr>
              <a:t>Miss Lee: I want </a:t>
            </a:r>
            <a:r>
              <a:rPr lang="en-US" altLang="zh-TW" sz="5000" b="1" u="sng" dirty="0">
                <a:solidFill>
                  <a:srgbClr val="00FFFF"/>
                </a:solidFill>
                <a:latin typeface="Comic Sans MS" panose="030F0702030302020204" pitchFamily="66" charset="0"/>
              </a:rPr>
              <a:t>two cupcakes</a:t>
            </a:r>
            <a:r>
              <a:rPr lang="en-US" altLang="zh-TW" sz="5000" b="1" dirty="0">
                <a:solidFill>
                  <a:srgbClr val="00FFFF"/>
                </a:solidFill>
                <a:latin typeface="Comic Sans MS" panose="030F0702030302020204" pitchFamily="66" charset="0"/>
              </a:rPr>
              <a:t>, please. </a:t>
            </a:r>
          </a:p>
          <a:p>
            <a:pPr defTabSz="457200">
              <a:defRPr/>
            </a:pPr>
            <a:r>
              <a:rPr lang="en-US" altLang="zh-TW" sz="5200" b="1" dirty="0">
                <a:solidFill>
                  <a:srgbClr val="FF99FF"/>
                </a:solidFill>
                <a:latin typeface="Comic Sans MS" panose="030F0702030302020204" pitchFamily="66" charset="0"/>
              </a:rPr>
              <a:t>Danny: Here you are. </a:t>
            </a:r>
          </a:p>
          <a:p>
            <a:pPr defTabSz="457200">
              <a:defRPr/>
            </a:pPr>
            <a:r>
              <a:rPr lang="en-US" altLang="zh-TW" sz="5200" b="1" dirty="0">
                <a:solidFill>
                  <a:srgbClr val="00FFFF"/>
                </a:solidFill>
                <a:latin typeface="Comic Sans MS" panose="030F0702030302020204" pitchFamily="66" charset="0"/>
              </a:rPr>
              <a:t>Miss Lee: Thank you, Danny.</a:t>
            </a:r>
            <a:endParaRPr lang="zh-TW" altLang="en-US" sz="5200" b="1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1865"/>
          <a:stretch/>
        </p:blipFill>
        <p:spPr>
          <a:xfrm>
            <a:off x="3075556" y="3630967"/>
            <a:ext cx="5497683" cy="32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71022" y="266330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5200" b="1" dirty="0">
                <a:solidFill>
                  <a:srgbClr val="FF99FF"/>
                </a:solidFill>
                <a:latin typeface="Comic Sans MS" panose="030F0702030302020204" pitchFamily="66" charset="0"/>
              </a:rPr>
              <a:t>Danny: What do you want, Owen?</a:t>
            </a:r>
          </a:p>
          <a:p>
            <a:pPr defTabSz="457200">
              <a:defRPr/>
            </a:pPr>
            <a:r>
              <a:rPr lang="en-US" altLang="zh-TW" sz="5000" b="1" dirty="0">
                <a:solidFill>
                  <a:srgbClr val="FF6600"/>
                </a:solidFill>
                <a:latin typeface="Comic Sans MS" panose="030F0702030302020204" pitchFamily="66" charset="0"/>
              </a:rPr>
              <a:t>Owen: Hmm…Let me see. </a:t>
            </a:r>
          </a:p>
          <a:p>
            <a:pPr defTabSz="457200">
              <a:defRPr/>
            </a:pPr>
            <a:r>
              <a:rPr lang="en-US" altLang="zh-TW" sz="5200" b="1" dirty="0">
                <a:solidFill>
                  <a:srgbClr val="FF6600"/>
                </a:solidFill>
                <a:latin typeface="Comic Sans MS" panose="030F0702030302020204" pitchFamily="66" charset="0"/>
              </a:rPr>
              <a:t>        What are these? </a:t>
            </a:r>
          </a:p>
          <a:p>
            <a:pPr defTabSz="457200">
              <a:defRPr/>
            </a:pPr>
            <a:r>
              <a:rPr lang="en-US" altLang="zh-TW" sz="5200" b="1" dirty="0">
                <a:solidFill>
                  <a:srgbClr val="FF99FF"/>
                </a:solidFill>
                <a:latin typeface="Comic Sans MS" panose="030F0702030302020204" pitchFamily="66" charset="0"/>
              </a:rPr>
              <a:t>Danny: They’re </a:t>
            </a:r>
            <a:r>
              <a:rPr lang="en-US" altLang="zh-TW" sz="5200" b="1" u="sng" dirty="0">
                <a:solidFill>
                  <a:srgbClr val="FF99FF"/>
                </a:solidFill>
                <a:latin typeface="Comic Sans MS" panose="030F0702030302020204" pitchFamily="66" charset="0"/>
              </a:rPr>
              <a:t>eggs</a:t>
            </a:r>
            <a:r>
              <a:rPr lang="en-US" altLang="zh-TW" sz="5200" b="1" dirty="0">
                <a:solidFill>
                  <a:srgbClr val="FF99FF"/>
                </a:solidFill>
                <a:latin typeface="Comic Sans MS" panose="030F0702030302020204" pitchFamily="66" charset="0"/>
              </a:rPr>
              <a:t>.</a:t>
            </a:r>
            <a:r>
              <a:rPr lang="en-US" altLang="zh-TW" sz="5200" b="1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endParaRPr lang="zh-TW" altLang="en-US" sz="5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599" y="3713049"/>
            <a:ext cx="7221739" cy="31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38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0819" y="142042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5200" b="1" dirty="0">
                <a:solidFill>
                  <a:srgbClr val="FF99FF"/>
                </a:solidFill>
                <a:latin typeface="Comic Sans MS" panose="030F0702030302020204" pitchFamily="66" charset="0"/>
              </a:rPr>
              <a:t>Danny: Hurry up!</a:t>
            </a:r>
          </a:p>
          <a:p>
            <a:pPr defTabSz="457200">
              <a:defRPr/>
            </a:pPr>
            <a:r>
              <a:rPr lang="en-US" altLang="zh-TW" sz="5000" b="1" dirty="0">
                <a:solidFill>
                  <a:srgbClr val="FF6600"/>
                </a:solidFill>
                <a:latin typeface="Comic Sans MS" panose="030F0702030302020204" pitchFamily="66" charset="0"/>
              </a:rPr>
              <a:t>Owen: I want some bread, please.</a:t>
            </a:r>
          </a:p>
          <a:p>
            <a:pPr defTabSz="457200">
              <a:defRPr/>
            </a:pPr>
            <a:r>
              <a:rPr lang="en-US" altLang="zh-TW" sz="5000" b="1" dirty="0">
                <a:solidFill>
                  <a:srgbClr val="FF6600"/>
                </a:solidFill>
                <a:latin typeface="Comic Sans MS" panose="030F0702030302020204" pitchFamily="66" charset="0"/>
              </a:rPr>
              <a:t>        Thanks, Dino.</a:t>
            </a:r>
            <a:endParaRPr lang="en-US" altLang="zh-TW" sz="5200" b="1" dirty="0">
              <a:solidFill>
                <a:srgbClr val="FF6600"/>
              </a:solidFill>
              <a:latin typeface="Comic Sans MS" panose="030F0702030302020204" pitchFamily="66" charset="0"/>
            </a:endParaRPr>
          </a:p>
          <a:p>
            <a:pPr defTabSz="457200">
              <a:defRPr/>
            </a:pPr>
            <a:r>
              <a:rPr lang="en-US" altLang="zh-TW" sz="5200" b="1" dirty="0">
                <a:solidFill>
                  <a:srgbClr val="00FF00"/>
                </a:solidFill>
                <a:latin typeface="Comic Sans MS" panose="030F0702030302020204" pitchFamily="66" charset="0"/>
              </a:rPr>
              <a:t>Dino: Hey! That’s my bread!</a:t>
            </a:r>
            <a:endParaRPr lang="zh-TW" altLang="en-US" sz="5200" b="1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06" y="3404474"/>
            <a:ext cx="3453526" cy="34535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127" y="3404474"/>
            <a:ext cx="2608074" cy="34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70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71387"/>
            <a:ext cx="2017986" cy="2568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10000" dirty="0" err="1">
                <a:solidFill>
                  <a:prstClr val="white"/>
                </a:solidFill>
                <a:latin typeface="Arial Black" panose="020B0A04020102020204" pitchFamily="34" charset="0"/>
              </a:rPr>
              <a:t>ug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" y="3519538"/>
            <a:ext cx="2017985" cy="25682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10000" dirty="0">
                <a:solidFill>
                  <a:prstClr val="white"/>
                </a:solidFill>
                <a:latin typeface="Arial Black" panose="020B0A04020102020204" pitchFamily="34" charset="0"/>
              </a:rPr>
              <a:t>un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95869" y="571387"/>
            <a:ext cx="2058704" cy="2568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10000" dirty="0" err="1">
                <a:solidFill>
                  <a:prstClr val="white"/>
                </a:solidFill>
                <a:latin typeface="Arial Black" panose="020B0A04020102020204" pitchFamily="34" charset="0"/>
              </a:rPr>
              <a:t>og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76814" y="3519538"/>
            <a:ext cx="2773200" cy="25682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10000" dirty="0" err="1">
                <a:solidFill>
                  <a:prstClr val="white"/>
                </a:solidFill>
                <a:latin typeface="Arial Black" panose="020B0A04020102020204" pitchFamily="34" charset="0"/>
              </a:rPr>
              <a:t>ock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08842" y="590982"/>
            <a:ext cx="1886814" cy="2568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10000" dirty="0" err="1">
                <a:solidFill>
                  <a:prstClr val="white"/>
                </a:solidFill>
                <a:latin typeface="Arial Black" panose="020B0A04020102020204" pitchFamily="34" charset="0"/>
              </a:rPr>
              <a:t>ip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08842" y="3519538"/>
            <a:ext cx="1886814" cy="25682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10000" dirty="0">
                <a:solidFill>
                  <a:prstClr val="white"/>
                </a:solidFill>
                <a:latin typeface="Arial Black" panose="020B0A04020102020204" pitchFamily="34" charset="0"/>
              </a:rPr>
              <a:t>it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479436" y="638277"/>
            <a:ext cx="1901048" cy="2548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10000" dirty="0" err="1">
                <a:solidFill>
                  <a:prstClr val="white"/>
                </a:solidFill>
                <a:latin typeface="Arial Black" panose="020B0A04020102020204" pitchFamily="34" charset="0"/>
              </a:rPr>
              <a:t>en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479436" y="3519538"/>
            <a:ext cx="1901048" cy="25682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10000" dirty="0">
                <a:solidFill>
                  <a:prstClr val="white"/>
                </a:solidFill>
                <a:latin typeface="Arial Black" panose="020B0A04020102020204" pitchFamily="34" charset="0"/>
              </a:rPr>
              <a:t>ell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641128" y="638277"/>
            <a:ext cx="2472044" cy="2548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10000" dirty="0">
                <a:solidFill>
                  <a:prstClr val="white"/>
                </a:solidFill>
                <a:latin typeface="Arial Black" panose="020B0A04020102020204" pitchFamily="34" charset="0"/>
              </a:rPr>
              <a:t>am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641128" y="3519538"/>
            <a:ext cx="2468014" cy="25682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10000" dirty="0">
                <a:solidFill>
                  <a:prstClr val="white"/>
                </a:solidFill>
                <a:latin typeface="Arial Black" panose="020B0A04020102020204" pitchFamily="34" charset="0"/>
              </a:rPr>
              <a:t>an</a:t>
            </a:r>
            <a:endParaRPr lang="zh-TW" altLang="en-US" sz="10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92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ug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-un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3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52379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86" y="3510008"/>
            <a:ext cx="2919274" cy="291927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404" y="3407545"/>
            <a:ext cx="47434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7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語音泡泡: 橢圓形 3">
            <a:extLst>
              <a:ext uri="{FF2B5EF4-FFF2-40B4-BE49-F238E27FC236}">
                <a16:creationId xmlns:a16="http://schemas.microsoft.com/office/drawing/2014/main" id="{90303DA1-8F15-4B0D-A3DE-BC8A89BAFCE9}"/>
              </a:ext>
            </a:extLst>
          </p:cNvPr>
          <p:cNvSpPr/>
          <p:nvPr/>
        </p:nvSpPr>
        <p:spPr>
          <a:xfrm>
            <a:off x="703373" y="149037"/>
            <a:ext cx="4767262" cy="1833562"/>
          </a:xfrm>
          <a:prstGeom prst="wedgeEllipseCallout">
            <a:avLst>
              <a:gd name="adj1" fmla="val -8994"/>
              <a:gd name="adj2" fmla="val 78251"/>
            </a:avLst>
          </a:prstGeom>
          <a:solidFill>
            <a:srgbClr val="FF3300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Did you finish your homework?</a:t>
            </a:r>
            <a:endParaRPr kumimoji="0" lang="zh-TW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Picture 2" descr="Meet the Kawaii English Teacher, Ellen Baker - GIF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7031"/>
            <a:ext cx="5894624" cy="442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動圖】善逸-霹靂一閃@鬼滅之刃哈啦板- 巴哈姆特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17" y="3158565"/>
            <a:ext cx="3815255" cy="36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想法泡泡: 雲朵 4">
            <a:extLst>
              <a:ext uri="{FF2B5EF4-FFF2-40B4-BE49-F238E27FC236}">
                <a16:creationId xmlns:a16="http://schemas.microsoft.com/office/drawing/2014/main" id="{0A4433F7-7CEF-4257-8C39-B6F2B806C6D8}"/>
              </a:ext>
            </a:extLst>
          </p:cNvPr>
          <p:cNvSpPr/>
          <p:nvPr/>
        </p:nvSpPr>
        <p:spPr>
          <a:xfrm>
            <a:off x="5470635" y="0"/>
            <a:ext cx="6074979" cy="2948152"/>
          </a:xfrm>
          <a:prstGeom prst="cloudCallout">
            <a:avLst>
              <a:gd name="adj1" fmla="val 2972"/>
              <a:gd name="adj2" fmla="val 63476"/>
            </a:avLst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Sure thing!!!!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kern="0" dirty="0">
                <a:solidFill>
                  <a:srgbClr val="FFFF00"/>
                </a:solidFill>
                <a:latin typeface="EngTRESS A" panose="02000500000000000000" pitchFamily="2" charset="0"/>
                <a:ea typeface="微軟正黑體" panose="020B0604030504040204" pitchFamily="34" charset="-120"/>
              </a:rPr>
              <a:t>I prepared for the oral test last weekend.</a:t>
            </a:r>
            <a:endParaRPr kumimoji="0" lang="zh-TW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7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877" y="3796885"/>
            <a:ext cx="3061115" cy="30611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91" y="3483074"/>
            <a:ext cx="3668398" cy="33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59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r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13" y="3482405"/>
            <a:ext cx="4762500" cy="30003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25" y="3482405"/>
            <a:ext cx="4513642" cy="29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98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un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6" y="3416746"/>
            <a:ext cx="5867207" cy="33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57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un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r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556930"/>
            <a:ext cx="5873790" cy="33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5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un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47" y="3562350"/>
            <a:ext cx="6096000" cy="32956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730" y="3505402"/>
            <a:ext cx="3322058" cy="33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01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14" y="3284738"/>
            <a:ext cx="3705225" cy="2819400"/>
          </a:xfrm>
          <a:prstGeom prst="rect">
            <a:avLst/>
          </a:prstGeom>
        </p:spPr>
      </p:pic>
      <p:pic>
        <p:nvPicPr>
          <p:cNvPr id="1026" name="Picture 2" descr="Pin on Family Home Even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39" y="3260361"/>
            <a:ext cx="6078766" cy="359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85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89" y="3501825"/>
            <a:ext cx="6317505" cy="33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4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30" y="3403477"/>
            <a:ext cx="3454523" cy="34545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83" y="3344663"/>
            <a:ext cx="3724737" cy="34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23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21055" y="159798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ock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476901" y="556234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14" y="3477087"/>
            <a:ext cx="7054903" cy="31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30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127587" y="71019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ock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645577" y="467457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r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491" y="3132709"/>
            <a:ext cx="9058411" cy="3649087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1834491" y="3088546"/>
            <a:ext cx="9648669" cy="1843559"/>
            <a:chOff x="1736664" y="3544550"/>
            <a:chExt cx="9648669" cy="1843559"/>
          </a:xfrm>
        </p:grpSpPr>
        <p:sp>
          <p:nvSpPr>
            <p:cNvPr id="5" name="文字方塊 4"/>
            <p:cNvSpPr txBox="1"/>
            <p:nvPr/>
          </p:nvSpPr>
          <p:spPr>
            <a:xfrm>
              <a:off x="1736664" y="3544550"/>
              <a:ext cx="91562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微軟正黑體" panose="020B0604030504040204" pitchFamily="34" charset="-120"/>
                  <a:cs typeface="+mn-cs"/>
                </a:rPr>
                <a:t>Uluru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微軟正黑體" panose="020B0604030504040204" pitchFamily="34" charset="-120"/>
                  <a:cs typeface="+mn-cs"/>
                </a:rPr>
                <a:t>Ayers Rock in Australia</a:t>
              </a:r>
              <a:endPara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36664" y="4926444"/>
              <a:ext cx="96486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艾爾斯巨石是世界上最大的獨塊岩體，長</a:t>
              </a:r>
              <a:r>
                <a:rPr kumimoji="0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35km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，寬</a:t>
              </a:r>
              <a:r>
                <a:rPr kumimoji="0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2km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，高</a:t>
              </a:r>
              <a:r>
                <a:rPr kumimoji="0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330m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297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12722" b="18006"/>
          <a:stretch/>
        </p:blipFill>
        <p:spPr>
          <a:xfrm>
            <a:off x="209373" y="84292"/>
            <a:ext cx="3563007" cy="27839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5" y="0"/>
            <a:ext cx="3686819" cy="29098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2" y="3229592"/>
            <a:ext cx="3711868" cy="27839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77" y="3229593"/>
            <a:ext cx="4183458" cy="27839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r="23732"/>
          <a:stretch/>
        </p:blipFill>
        <p:spPr>
          <a:xfrm>
            <a:off x="8599409" y="2990703"/>
            <a:ext cx="2565852" cy="31238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6782" r="13218" b="11195"/>
          <a:stretch/>
        </p:blipFill>
        <p:spPr>
          <a:xfrm>
            <a:off x="8226518" y="0"/>
            <a:ext cx="3436883" cy="290312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178492" y="-8928"/>
            <a:ext cx="268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grape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31296" y="-213880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orange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599409" y="989897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banana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7407" y="5913227"/>
            <a:ext cx="4331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watermelon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950596" y="5871532"/>
            <a:ext cx="325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apple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541799" y="5806132"/>
            <a:ext cx="370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papaya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608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127587" y="71019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ock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752109" y="46745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8" name="Picture 2" descr="socks gifs | Wiffl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18" y="3172118"/>
            <a:ext cx="3628149" cy="362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est Mens Socks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5" y="3172118"/>
            <a:ext cx="6544768" cy="362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60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3340812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40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2"/>
            <a:ext cx="4386262" cy="3212935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159712" y="239712"/>
            <a:ext cx="2439987" cy="273367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1" y="3629646"/>
            <a:ext cx="5724032" cy="32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84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697631" y="91965"/>
            <a:ext cx="4386262" cy="3275997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z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00" y="3514287"/>
            <a:ext cx="3343713" cy="33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18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k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8" y="2855200"/>
            <a:ext cx="4133193" cy="39471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12" y="2855200"/>
            <a:ext cx="3909192" cy="39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16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1245476" y="168275"/>
            <a:ext cx="3272549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qu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4" y="2694918"/>
            <a:ext cx="5050221" cy="38950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62" y="2836807"/>
            <a:ext cx="6272616" cy="275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48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22513" y="-158750"/>
            <a:ext cx="2209800" cy="29559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02" y="3075305"/>
            <a:ext cx="4933950" cy="3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27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10616" r="3130" b="8220"/>
          <a:stretch/>
        </p:blipFill>
        <p:spPr>
          <a:xfrm>
            <a:off x="2494656" y="2626866"/>
            <a:ext cx="5992396" cy="423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322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033588" y="0"/>
            <a:ext cx="2439987" cy="273367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9458" name="Picture 2" descr="PPAP - Apple Pen! - GIF on Img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3040062"/>
            <a:ext cx="6673850" cy="37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568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6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 b="14687"/>
          <a:stretch>
            <a:fillRect/>
          </a:stretch>
        </p:blipFill>
        <p:spPr bwMode="auto">
          <a:xfrm>
            <a:off x="3579813" y="2651125"/>
            <a:ext cx="494347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783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" y="86582"/>
            <a:ext cx="3834884" cy="340878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21" y="142394"/>
            <a:ext cx="4260470" cy="23943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69" y="124313"/>
            <a:ext cx="3810000" cy="237594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3" y="4232786"/>
            <a:ext cx="4200751" cy="238927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99" y="3824242"/>
            <a:ext cx="2757641" cy="275764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96" y="2556070"/>
            <a:ext cx="3490452" cy="231969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3" y="4675082"/>
            <a:ext cx="3344407" cy="215768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3166" y="2921840"/>
            <a:ext cx="244365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 hot dog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22156" y="1764366"/>
            <a:ext cx="188450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an egg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8336923" y="86582"/>
            <a:ext cx="265321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 cupcake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435623" y="5990985"/>
            <a:ext cx="1749011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bread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577905" y="6122570"/>
            <a:ext cx="142875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juice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468461" y="2795086"/>
            <a:ext cx="142875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milk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595240" y="6122658"/>
            <a:ext cx="906082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tea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587266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3" y="2586754"/>
            <a:ext cx="4271246" cy="427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06" y="2476500"/>
            <a:ext cx="3302249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220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74" y="2585111"/>
            <a:ext cx="9081352" cy="416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8383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22513" y="-158750"/>
            <a:ext cx="2209800" cy="29559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5" y="2897442"/>
            <a:ext cx="5438166" cy="390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51" y="2956437"/>
            <a:ext cx="5593996" cy="378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2465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am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h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83" y="2618913"/>
            <a:ext cx="6682336" cy="423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4260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am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033588" y="168275"/>
            <a:ext cx="2439987" cy="223678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j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3"/>
          <a:stretch>
            <a:fillRect/>
          </a:stretch>
        </p:blipFill>
        <p:spPr bwMode="auto">
          <a:xfrm>
            <a:off x="185738" y="2733675"/>
            <a:ext cx="1200626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105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am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S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0"/>
          <a:stretch>
            <a:fillRect/>
          </a:stretch>
        </p:blipFill>
        <p:spPr bwMode="auto">
          <a:xfrm>
            <a:off x="2308225" y="2659063"/>
            <a:ext cx="3900488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6435725" y="4918075"/>
            <a:ext cx="5495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Sam Claflin</a:t>
            </a:r>
            <a:endParaRPr kumimoji="0" lang="zh-TW" altLang="en-US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474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C03BD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m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806700"/>
            <a:ext cx="648335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538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C03BD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f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751138"/>
            <a:ext cx="7767638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972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C03BD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v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12686" r="7951" b="7443"/>
          <a:stretch>
            <a:fillRect/>
          </a:stretch>
        </p:blipFill>
        <p:spPr bwMode="auto">
          <a:xfrm>
            <a:off x="2654300" y="2641600"/>
            <a:ext cx="6143625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246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4771201" y="5465754"/>
            <a:ext cx="3975391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Y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ummy!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0" name="Picture 2" descr="Yummy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7" y="167043"/>
            <a:ext cx="3879884" cy="25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in on Gross &amp; Disgusting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33" y="2254470"/>
            <a:ext cx="399777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in by Janet Oh on Band.us in 2020 | Cute gif, Cute characters, Heart for  kid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92" y="1982328"/>
            <a:ext cx="3211284" cy="32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elicious Gordon Ramsay GIF by Masterchef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7" y="3132480"/>
            <a:ext cx="3879884" cy="24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16" y="0"/>
            <a:ext cx="9199084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886"/>
            <a:ext cx="3720114" cy="372011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07953" y="354752"/>
            <a:ext cx="6507332" cy="1873188"/>
          </a:xfrm>
          <a:prstGeom prst="cloudCallout">
            <a:avLst>
              <a:gd name="adj1" fmla="val -6196"/>
              <a:gd name="adj2" fmla="val 10158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Wow! </a:t>
            </a:r>
          </a:p>
          <a:p>
            <a:pPr algn="ctr"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What are these?</a:t>
            </a:r>
            <a:endParaRPr lang="zh-TW" altLang="en-US" sz="4000" b="1" kern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05" y="2955032"/>
            <a:ext cx="2514605" cy="3727712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2862072" y="5499356"/>
            <a:ext cx="6091430" cy="1271016"/>
          </a:xfrm>
          <a:prstGeom prst="wedgeEllipseCallout">
            <a:avLst>
              <a:gd name="adj1" fmla="val 49950"/>
              <a:gd name="adj2" fmla="val -1288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papayas.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69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5515450" y="5207030"/>
            <a:ext cx="2745681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Y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uck!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4" name="Picture 2" descr="狮子王,辛巴,恶心,不完全,GIF动画图片- 54动态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4" y="550721"/>
            <a:ext cx="5089781" cy="32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uck gifs | Wiffle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94" y="2273573"/>
            <a:ext cx="5765446" cy="245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ucky GIF by Super Simple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29950"/>
            <a:ext cx="5247435" cy="295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2280250" y="5534561"/>
            <a:ext cx="699075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Here you are.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" y="1161342"/>
            <a:ext cx="4213968" cy="3621338"/>
          </a:xfrm>
          <a:prstGeom prst="rect">
            <a:avLst/>
          </a:prstGeom>
        </p:spPr>
      </p:pic>
      <p:pic>
        <p:nvPicPr>
          <p:cNvPr id="2050" name="Picture 2" descr="子供が英語を話せるようになる！ドラマメソッドは何が違うのか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55" y="1604581"/>
            <a:ext cx="5047279" cy="336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327" y="2158048"/>
            <a:ext cx="3740534" cy="28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19" y="985532"/>
            <a:ext cx="4334632" cy="43346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b="15658"/>
          <a:stretch/>
        </p:blipFill>
        <p:spPr>
          <a:xfrm>
            <a:off x="4445876" y="1150882"/>
            <a:ext cx="3201277" cy="40202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364" y="1796197"/>
            <a:ext cx="3814377" cy="381437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4109049" y="5402692"/>
            <a:ext cx="492459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Hurry up!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7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2" y="0"/>
            <a:ext cx="10301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393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35660" y="4221088"/>
            <a:ext cx="6120680" cy="1800200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Unit</a:t>
            </a:r>
            <a:r>
              <a:rPr lang="zh-TW" altLang="en-US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 </a:t>
            </a:r>
            <a:r>
              <a:rPr lang="en-US" altLang="zh-TW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3~ Unit</a:t>
            </a:r>
            <a:r>
              <a:rPr lang="zh-TW" altLang="en-US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 </a:t>
            </a:r>
            <a:r>
              <a:rPr lang="en-US" altLang="zh-TW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4 </a:t>
            </a:r>
          </a:p>
          <a:p>
            <a:pPr lvl="0">
              <a:buClr>
                <a:srgbClr val="AA2B1E"/>
              </a:buClr>
            </a:pPr>
            <a:r>
              <a:rPr lang="en-US" altLang="zh-TW" sz="7000" b="1" dirty="0">
                <a:solidFill>
                  <a:srgbClr val="465E9C"/>
                </a:solidFill>
                <a:latin typeface="Century Gothic" pitchFamily="34" charset="0"/>
                <a:ea typeface="華康粗圓體" pitchFamily="49" charset="-120"/>
              </a:rPr>
              <a:t>Review</a:t>
            </a:r>
            <a:r>
              <a:rPr lang="zh-TW" altLang="en-US" sz="7000" b="1" dirty="0">
                <a:solidFill>
                  <a:srgbClr val="465E9C"/>
                </a:solidFill>
                <a:latin typeface="Century Gothic" pitchFamily="34" charset="0"/>
                <a:ea typeface="華康粗圓體" pitchFamily="49" charset="-120"/>
              </a:rPr>
              <a:t> </a:t>
            </a:r>
            <a:r>
              <a:rPr lang="en-US" altLang="zh-TW" sz="7000" b="1" dirty="0">
                <a:solidFill>
                  <a:srgbClr val="465E9C"/>
                </a:solidFill>
                <a:latin typeface="Century Gothic" pitchFamily="34" charset="0"/>
                <a:ea typeface="華康粗圓體" pitchFamily="49" charset="-120"/>
              </a:rPr>
              <a:t>2</a:t>
            </a:r>
          </a:p>
          <a:p>
            <a:endParaRPr lang="zh-TW" altLang="en-US" sz="4800" dirty="0">
              <a:solidFill>
                <a:srgbClr val="FF0000"/>
              </a:solidFill>
              <a:latin typeface="Impact" pitchFamily="34" charset="0"/>
              <a:ea typeface="華康粗圓體" pitchFamily="49" charset="-120"/>
            </a:endParaRPr>
          </a:p>
        </p:txBody>
      </p:sp>
      <p:pic>
        <p:nvPicPr>
          <p:cNvPr id="1026" name="Picture 2" descr="D:\[圖檔]\[教學點子]\quithi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89" y="1052737"/>
            <a:ext cx="6448651" cy="291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692697"/>
            <a:ext cx="12192000" cy="792087"/>
          </a:xfrm>
        </p:spPr>
        <p:txBody>
          <a:bodyPr>
            <a:noAutofit/>
          </a:bodyPr>
          <a:lstStyle/>
          <a:p>
            <a:r>
              <a:rPr lang="en-US" altLang="zh-TW" sz="6000" dirty="0">
                <a:latin typeface="Cooper Black" pitchFamily="18" charset="0"/>
              </a:rPr>
              <a:t>Get your color chips ready…</a:t>
            </a:r>
            <a:endParaRPr lang="zh-TW" altLang="en-US" sz="60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72207" y="5206575"/>
            <a:ext cx="1024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prstClr val="black"/>
                </a:solidFill>
                <a:latin typeface="Cooper Black" pitchFamily="18" charset="0"/>
                <a:ea typeface="微軟正黑體" panose="020B0604030504040204" pitchFamily="34" charset="-120"/>
              </a:rPr>
              <a:t>One chip for each color!</a:t>
            </a:r>
          </a:p>
        </p:txBody>
      </p:sp>
      <p:pic>
        <p:nvPicPr>
          <p:cNvPr id="1026" name="Picture 2" descr="C:\Users\cces\Desktop\chi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3582" y="1555986"/>
            <a:ext cx="4867453" cy="3650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4929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1.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141698" y="4794554"/>
            <a:ext cx="7671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請依序排出聽到的音組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837678" y="2204865"/>
            <a:ext cx="1674545" cy="16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09" y="2204865"/>
            <a:ext cx="1660628" cy="166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41" y="2217501"/>
            <a:ext cx="1660628" cy="1660628"/>
          </a:xfrm>
          <a:prstGeom prst="rect">
            <a:avLst/>
          </a:prstGeom>
        </p:spPr>
      </p:pic>
      <p:pic>
        <p:nvPicPr>
          <p:cNvPr id="2057" name="Picture 9" descr="D:\[107上]\SB\gre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8716273" y="2233716"/>
            <a:ext cx="1638049" cy="162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F745F26-2653-41DF-BD6D-3AE7CA318AF8}"/>
              </a:ext>
            </a:extLst>
          </p:cNvPr>
          <p:cNvSpPr txBox="1"/>
          <p:nvPr/>
        </p:nvSpPr>
        <p:spPr>
          <a:xfrm>
            <a:off x="2155110" y="255490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  <a:ea typeface="華康粗圓體" pitchFamily="49" charset="-120"/>
              </a:rPr>
              <a:t>am       an     </a:t>
            </a:r>
            <a:r>
              <a:rPr lang="en-US" altLang="zh-TW" sz="4800" b="1" dirty="0" err="1">
                <a:solidFill>
                  <a:prstClr val="black"/>
                </a:solidFill>
                <a:latin typeface="Comic Sans MS" panose="030F0702030302020204" pitchFamily="66" charset="0"/>
                <a:ea typeface="華康粗圓體" pitchFamily="49" charset="-120"/>
              </a:rPr>
              <a:t>en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  <a:ea typeface="華康粗圓體" pitchFamily="49" charset="-120"/>
              </a:rPr>
              <a:t>      ell</a:t>
            </a:r>
            <a:endParaRPr lang="en-US" altLang="zh-TW" sz="4000" b="1" dirty="0">
              <a:solidFill>
                <a:prstClr val="black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09700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2.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141698" y="4794554"/>
            <a:ext cx="7671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請依序排出聽到的音組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837678" y="2204865"/>
            <a:ext cx="1674545" cy="16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09" y="2204865"/>
            <a:ext cx="1660628" cy="166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41" y="2217501"/>
            <a:ext cx="1660628" cy="1660628"/>
          </a:xfrm>
          <a:prstGeom prst="rect">
            <a:avLst/>
          </a:prstGeom>
        </p:spPr>
      </p:pic>
      <p:pic>
        <p:nvPicPr>
          <p:cNvPr id="2057" name="Picture 9" descr="D:\[107上]\SB\gre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8716273" y="2233716"/>
            <a:ext cx="1638049" cy="162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F745F26-2653-41DF-BD6D-3AE7CA318AF8}"/>
              </a:ext>
            </a:extLst>
          </p:cNvPr>
          <p:cNvSpPr txBox="1"/>
          <p:nvPr/>
        </p:nvSpPr>
        <p:spPr>
          <a:xfrm>
            <a:off x="2155110" y="2554906"/>
            <a:ext cx="855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b="1" dirty="0">
                <a:solidFill>
                  <a:prstClr val="black"/>
                </a:solidFill>
                <a:latin typeface="Century Gothic" panose="020B0502020202020204" pitchFamily="34" charset="0"/>
                <a:ea typeface="華康粗圓體" pitchFamily="49" charset="-120"/>
              </a:rPr>
              <a:t> </a:t>
            </a:r>
            <a:r>
              <a:rPr lang="en-US" altLang="zh-TW" sz="4800" b="1" dirty="0" err="1">
                <a:solidFill>
                  <a:prstClr val="black"/>
                </a:solidFill>
                <a:latin typeface="Comic Sans MS" panose="030F0702030302020204" pitchFamily="66" charset="0"/>
                <a:ea typeface="華康粗圓體" pitchFamily="49" charset="-120"/>
              </a:rPr>
              <a:t>ip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</a:rPr>
              <a:t>       it       </a:t>
            </a:r>
            <a:r>
              <a:rPr kumimoji="0" lang="en-US" altLang="zh-TW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</a:rPr>
              <a:t>og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</a:rPr>
              <a:t>      ug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7070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3.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53247" y="4302332"/>
            <a:ext cx="6984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The ____ will change its colors by the _____. </a:t>
            </a:r>
          </a:p>
          <a:p>
            <a:endParaRPr lang="en-US" altLang="zh-TW" sz="4000" b="1" dirty="0">
              <a:solidFill>
                <a:srgbClr val="0000FF"/>
              </a:solidFill>
              <a:latin typeface="Comic Sans MS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760739" y="1971894"/>
            <a:ext cx="10786368" cy="1694582"/>
            <a:chOff x="1205487" y="2704078"/>
            <a:chExt cx="8856984" cy="1030562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1" y="2721517"/>
              <a:ext cx="1411493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464" y="2730753"/>
              <a:ext cx="1411493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382555" y="2704078"/>
              <a:ext cx="141149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390" y="2730753"/>
              <a:ext cx="1411493" cy="99464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205487" y="2912878"/>
              <a:ext cx="8856984" cy="505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>
                  <a:solidFill>
                    <a:prstClr val="black"/>
                  </a:solidFill>
                  <a:latin typeface="Century Gothic" panose="020B0502020202020204" pitchFamily="34" charset="0"/>
                  <a:ea typeface="華康粗圓體" pitchFamily="49" charset="-120"/>
                </a:rPr>
                <a:t>  </a:t>
              </a:r>
              <a:r>
                <a:rPr lang="en-US" altLang="zh-TW" sz="4400" b="1" dirty="0">
                  <a:solidFill>
                    <a:prstClr val="black"/>
                  </a:solidFill>
                  <a:latin typeface="Comic Sans MS" panose="030F0702030302020204" pitchFamily="66" charset="0"/>
                  <a:ea typeface="華康粗圓體" pitchFamily="49" charset="-120"/>
                </a:rPr>
                <a:t>run       sun      rock      lock</a:t>
              </a:r>
              <a:endPara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314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4.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535837" y="3937273"/>
            <a:ext cx="979207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What’s ______? It’s a 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Don’t _____. We’re in the national park.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華康粗圓體" pitchFamily="49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760739" y="1971894"/>
            <a:ext cx="10786368" cy="1694582"/>
            <a:chOff x="1205487" y="2704078"/>
            <a:chExt cx="8856984" cy="1030562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1" y="2721517"/>
              <a:ext cx="1411493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464" y="2730753"/>
              <a:ext cx="1411493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382555" y="2704078"/>
              <a:ext cx="141149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390" y="2730753"/>
              <a:ext cx="1411493" cy="99464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205487" y="2912878"/>
              <a:ext cx="8856984" cy="505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華康粗圓體" pitchFamily="49" charset="-120"/>
                  <a:cs typeface="+mn-cs"/>
                </a:rPr>
                <a:t>  </a:t>
              </a:r>
              <a:r>
                <a:rPr lang="en-US" altLang="zh-TW" sz="4400" b="1" dirty="0">
                  <a:solidFill>
                    <a:prstClr val="black"/>
                  </a:solidFill>
                  <a:latin typeface="Comic Sans MS" panose="030F0702030302020204" pitchFamily="66" charset="0"/>
                  <a:ea typeface="華康粗圓體" pitchFamily="49" charset="-120"/>
                  <a:cs typeface="+mn-cs"/>
                </a:rPr>
                <a:t>bell</a:t>
              </a:r>
              <a:r>
                <a:rPr kumimoji="0" lang="en-US" altLang="zh-T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華康粗圓體" pitchFamily="49" charset="-120"/>
                </a:rPr>
                <a:t>      this      that      yell</a:t>
              </a:r>
              <a:endPara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54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47"/>
            <a:ext cx="4509856" cy="326264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180"/>
            <a:ext cx="1677880" cy="3540820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1677880" y="3630612"/>
            <a:ext cx="4740675" cy="1873188"/>
          </a:xfrm>
          <a:prstGeom prst="cloudCallout">
            <a:avLst>
              <a:gd name="adj1" fmla="val -59274"/>
              <a:gd name="adj2" fmla="val -3253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Do you like papayas?</a:t>
            </a:r>
            <a:endParaRPr lang="zh-TW" altLang="en-US" sz="4000" b="1" kern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79" y="2308194"/>
            <a:ext cx="3096712" cy="4549806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6100570" y="171081"/>
            <a:ext cx="6091430" cy="1271016"/>
          </a:xfrm>
          <a:prstGeom prst="wedgeEllipseCallout">
            <a:avLst>
              <a:gd name="adj1" fmla="val -10095"/>
              <a:gd name="adj2" fmla="val 123281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es, I do.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34" y="1513338"/>
            <a:ext cx="277368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7613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5.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535837" y="3937273"/>
            <a:ext cx="97920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What’s ______? It’s an apple.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What are _____? They’re bananas.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707473" y="1971894"/>
            <a:ext cx="10786368" cy="1694582"/>
            <a:chOff x="1161749" y="2704078"/>
            <a:chExt cx="8856984" cy="1030562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1" y="2721517"/>
              <a:ext cx="1411493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464" y="2730753"/>
              <a:ext cx="1411493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382555" y="2704078"/>
              <a:ext cx="141149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390" y="2730753"/>
              <a:ext cx="1411493" cy="99464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161749" y="2900898"/>
              <a:ext cx="8856984" cy="505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華康粗圓體" pitchFamily="49" charset="-120"/>
                  <a:cs typeface="+mn-cs"/>
                </a:rPr>
                <a:t> </a:t>
              </a:r>
              <a:r>
                <a:rPr kumimoji="0" lang="en-US" altLang="zh-T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華康粗圓體" pitchFamily="49" charset="-120"/>
                  <a:cs typeface="+mn-cs"/>
                </a:rPr>
                <a:t>these    those     this      that</a:t>
              </a:r>
              <a:endPara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0131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6.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354661" y="4855726"/>
            <a:ext cx="6317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請仔細聽單字出現順序</a:t>
            </a:r>
            <a:r>
              <a:rPr lang="en-US" altLang="zh-TW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590398" y="3855675"/>
            <a:ext cx="8831320" cy="1015562"/>
            <a:chOff x="1079612" y="2721517"/>
            <a:chExt cx="7272808" cy="1015562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952487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1079612" y="2735659"/>
              <a:ext cx="727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>
                  <a:solidFill>
                    <a:prstClr val="black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  </a:t>
              </a:r>
              <a:r>
                <a:rPr lang="en-US" altLang="zh-TW" sz="48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                        </a:t>
              </a: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1C85E34F-7931-432D-B11B-1CE5421F7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4" y="1647430"/>
            <a:ext cx="2443108" cy="217165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6CE2DD4-69EA-47C1-822D-9DEF5F834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92" y="1639590"/>
            <a:ext cx="2602635" cy="218626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B8A5BBA-ED3C-40DA-ACD7-9EFE505AE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58" y="1639590"/>
            <a:ext cx="2429477" cy="220824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6660C87-477B-420F-B2A8-A3808E20EE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75" y="1639353"/>
            <a:ext cx="2351959" cy="22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62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7.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354661" y="4855726"/>
            <a:ext cx="6317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請仔細聽單字出現順序</a:t>
            </a:r>
            <a:r>
              <a:rPr lang="en-US" altLang="zh-TW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2132603" y="3775045"/>
            <a:ext cx="8396314" cy="1015562"/>
            <a:chOff x="1079612" y="2721517"/>
            <a:chExt cx="7272808" cy="1015562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952487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1079612" y="2735659"/>
              <a:ext cx="727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4800" dirty="0">
                  <a:solidFill>
                    <a:prstClr val="black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  </a:t>
              </a:r>
              <a:r>
                <a:rPr lang="en-US" altLang="zh-TW" sz="48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                        </a:t>
              </a: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00FC087E-433B-4244-A959-291F16451B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r="23732"/>
          <a:stretch/>
        </p:blipFill>
        <p:spPr>
          <a:xfrm>
            <a:off x="1464816" y="1581082"/>
            <a:ext cx="2476870" cy="219396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A4E460B-EBF5-401B-9E27-6A01BE253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86" y="1581082"/>
            <a:ext cx="2388093" cy="221487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8C2E994-2D27-4618-95EF-991EFC0C50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12722" b="18006"/>
          <a:stretch/>
        </p:blipFill>
        <p:spPr>
          <a:xfrm>
            <a:off x="6329780" y="1581082"/>
            <a:ext cx="2281560" cy="221487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CF9EA8B-0890-42F3-B138-CD8C26FE1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0" y="1581082"/>
            <a:ext cx="2539013" cy="22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776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8.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220437" y="4612503"/>
            <a:ext cx="624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哪些食物前面要接 </a:t>
            </a:r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en-US" altLang="zh-TW" sz="4000" b="1" dirty="0">
              <a:solidFill>
                <a:srgbClr val="FF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16" name="Picture 9" descr="D:\[107上]\SB\gre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9750116" y="2093032"/>
            <a:ext cx="1481743" cy="1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933508" y="2125774"/>
            <a:ext cx="7405906" cy="1862004"/>
            <a:chOff x="1259632" y="2721517"/>
            <a:chExt cx="4760629" cy="1015562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201E7C-8E44-48AB-B66F-AC7809F76481}"/>
              </a:ext>
            </a:extLst>
          </p:cNvPr>
          <p:cNvSpPr txBox="1"/>
          <p:nvPr/>
        </p:nvSpPr>
        <p:spPr>
          <a:xfrm>
            <a:off x="480221" y="2591163"/>
            <a:ext cx="1111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>
                <a:solidFill>
                  <a:prstClr val="black"/>
                </a:solidFill>
                <a:latin typeface="Century Gothic" panose="020B0502020202020204" pitchFamily="34" charset="0"/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solidFill>
                  <a:prstClr val="black"/>
                </a:solidFill>
                <a:latin typeface="Century Gothic" panose="020B050202020202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4400" b="1" dirty="0">
                <a:solidFill>
                  <a:prstClr val="black"/>
                </a:solidFill>
                <a:latin typeface="Comic Sans MS" pitchFamily="66" charset="0"/>
                <a:ea typeface="微軟正黑體" panose="020B0604030504040204" pitchFamily="34" charset="-120"/>
              </a:rPr>
              <a:t>bread       egg       cupcake</a:t>
            </a:r>
            <a:r>
              <a:rPr lang="zh-TW" altLang="en-US" sz="4400" b="1" dirty="0">
                <a:solidFill>
                  <a:prstClr val="black"/>
                </a:solidFill>
                <a:latin typeface="Comic Sans MS" pitchFamily="66" charset="0"/>
                <a:ea typeface="微軟正黑體" panose="020B0604030504040204" pitchFamily="34" charset="-120"/>
              </a:rPr>
              <a:t>    </a:t>
            </a:r>
            <a:r>
              <a:rPr lang="en-US" altLang="zh-TW" sz="4400" b="1" dirty="0">
                <a:solidFill>
                  <a:prstClr val="black"/>
                </a:solidFill>
                <a:latin typeface="Comic Sans MS" pitchFamily="66" charset="0"/>
                <a:ea typeface="微軟正黑體" panose="020B0604030504040204" pitchFamily="34" charset="-120"/>
              </a:rPr>
              <a:t>grape    </a:t>
            </a:r>
            <a:endParaRPr lang="en-US" altLang="zh-TW" sz="4800" b="1" dirty="0">
              <a:solidFill>
                <a:prstClr val="black"/>
              </a:solidFill>
              <a:latin typeface="Comic Sans MS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6268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9.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220437" y="4612503"/>
            <a:ext cx="624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哪些食物前面要接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6" name="Picture 9" descr="D:\[107上]\SB\gre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9750116" y="2093032"/>
            <a:ext cx="1481743" cy="1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933508" y="2125774"/>
            <a:ext cx="7405906" cy="1862004"/>
            <a:chOff x="1259632" y="2721517"/>
            <a:chExt cx="4760629" cy="1015562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201E7C-8E44-48AB-B66F-AC7809F76481}"/>
              </a:ext>
            </a:extLst>
          </p:cNvPr>
          <p:cNvSpPr txBox="1"/>
          <p:nvPr/>
        </p:nvSpPr>
        <p:spPr>
          <a:xfrm>
            <a:off x="177553" y="2608918"/>
            <a:ext cx="1236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微軟正黑體" panose="020B0604030504040204" pitchFamily="34" charset="-120"/>
                <a:cs typeface="+mn-cs"/>
              </a:rPr>
              <a:t>orange     egg roll    apple pie   ice cream  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8983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10.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220437" y="4612503"/>
            <a:ext cx="624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哪些食物前面要接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some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6" name="Picture 9" descr="D:\[107上]\SB\gre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9750116" y="2093032"/>
            <a:ext cx="1481743" cy="1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933508" y="2125774"/>
            <a:ext cx="7405906" cy="1862004"/>
            <a:chOff x="1259632" y="2721517"/>
            <a:chExt cx="4760629" cy="1015562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201E7C-8E44-48AB-B66F-AC7809F76481}"/>
              </a:ext>
            </a:extLst>
          </p:cNvPr>
          <p:cNvSpPr txBox="1"/>
          <p:nvPr/>
        </p:nvSpPr>
        <p:spPr>
          <a:xfrm>
            <a:off x="706473" y="2598003"/>
            <a:ext cx="1111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微軟正黑體" panose="020B0604030504040204" pitchFamily="34" charset="-120"/>
                <a:cs typeface="+mn-cs"/>
              </a:rPr>
              <a:t>tacos     milk tea    bread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微軟正黑體" panose="020B0604030504040204" pitchFamily="34" charset="-120"/>
                <a:cs typeface="+mn-cs"/>
              </a:rPr>
              <a:t>     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微軟正黑體" panose="020B0604030504040204" pitchFamily="34" charset="-120"/>
                <a:cs typeface="+mn-cs"/>
              </a:rPr>
              <a:t>juice 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229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 fontScale="90000"/>
          </a:bodyPr>
          <a:lstStyle/>
          <a:p>
            <a:r>
              <a:rPr lang="en-US" altLang="zh-TW" sz="4800" dirty="0">
                <a:latin typeface="Cooper Black" pitchFamily="18" charset="0"/>
              </a:rPr>
              <a:t>Question 11.</a:t>
            </a:r>
            <a:endParaRPr lang="zh-TW" altLang="en-US" sz="4800" dirty="0">
              <a:latin typeface="Cooper Black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595802" y="4786322"/>
            <a:ext cx="34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Comic Sans MS" pitchFamily="66" charset="0"/>
                <a:ea typeface="微軟正黑體" panose="020B0604030504040204" pitchFamily="34" charset="-120"/>
              </a:rPr>
              <a:t>排出正確句子</a:t>
            </a:r>
            <a:r>
              <a:rPr lang="en-US" altLang="zh-TW" sz="4000" b="1" dirty="0">
                <a:solidFill>
                  <a:srgbClr val="0000FF"/>
                </a:solidFill>
                <a:latin typeface="Comic Sans MS" pitchFamily="66" charset="0"/>
                <a:ea typeface="微軟正黑體" panose="020B0604030504040204" pitchFamily="34" charset="-120"/>
              </a:rPr>
              <a:t>!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730718" y="2643444"/>
            <a:ext cx="10030161" cy="1593670"/>
            <a:chOff x="243060" y="2731974"/>
            <a:chExt cx="9217024" cy="1296884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456119" y="2731974"/>
              <a:ext cx="1942221" cy="128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239" y="2750478"/>
              <a:ext cx="1918008" cy="126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392544" y="2741209"/>
              <a:ext cx="2067540" cy="127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638" y="2741209"/>
              <a:ext cx="2016240" cy="1287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243060" y="2996892"/>
              <a:ext cx="9217024" cy="626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prstClr val="black"/>
                  </a:solidFill>
                  <a:latin typeface="Comic Sans MS" pitchFamily="66" charset="0"/>
                  <a:ea typeface="微軟正黑體" panose="020B0604030504040204" pitchFamily="34" charset="-120"/>
                </a:rPr>
                <a:t>   do       want?    What      you</a:t>
              </a:r>
              <a:endParaRPr lang="en-US" altLang="zh-TW" sz="4800" b="1" dirty="0">
                <a:solidFill>
                  <a:prstClr val="black"/>
                </a:solidFill>
                <a:latin typeface="Comic Sans MS" pitchFamily="66" charset="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0878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 fontScale="90000"/>
          </a:bodyPr>
          <a:lstStyle/>
          <a:p>
            <a:r>
              <a:rPr lang="en-US" altLang="zh-TW" sz="4800" dirty="0">
                <a:latin typeface="Cooper Black" pitchFamily="18" charset="0"/>
              </a:rPr>
              <a:t>Question 12.</a:t>
            </a:r>
            <a:endParaRPr lang="zh-TW" altLang="en-US" sz="4800" dirty="0">
              <a:latin typeface="Cooper Black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754283" y="3480129"/>
            <a:ext cx="8447757" cy="1476158"/>
            <a:chOff x="456119" y="2731974"/>
            <a:chExt cx="9003965" cy="1296884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456119" y="2731974"/>
              <a:ext cx="1942221" cy="128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239" y="2750478"/>
              <a:ext cx="1918008" cy="126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392544" y="2741209"/>
              <a:ext cx="2067540" cy="127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638" y="2741209"/>
              <a:ext cx="2016240" cy="1287649"/>
            </a:xfrm>
            <a:prstGeom prst="rect">
              <a:avLst/>
            </a:prstGeom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8BA84E5-D346-401C-B980-C83F15227B29}"/>
              </a:ext>
            </a:extLst>
          </p:cNvPr>
          <p:cNvSpPr txBox="1"/>
          <p:nvPr/>
        </p:nvSpPr>
        <p:spPr>
          <a:xfrm>
            <a:off x="1874127" y="4837911"/>
            <a:ext cx="92673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 want some ______ , ______, and ______.</a:t>
            </a:r>
            <a:endParaRPr lang="en-US" altLang="zh-TW" sz="4400" b="1" dirty="0">
              <a:solidFill>
                <a:srgbClr val="0000FF"/>
              </a:solidFill>
              <a:latin typeface="Comic Sans MS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小小米桶: 泰式香蕉煎餅，平底鍋做點心">
            <a:extLst>
              <a:ext uri="{FF2B5EF4-FFF2-40B4-BE49-F238E27FC236}">
                <a16:creationId xmlns:a16="http://schemas.microsoft.com/office/drawing/2014/main" id="{612EC8FD-F981-4193-9DAE-2D1E027D6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/>
          <a:stretch/>
        </p:blipFill>
        <p:spPr bwMode="auto">
          <a:xfrm>
            <a:off x="1174789" y="1421851"/>
            <a:ext cx="2611888" cy="207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花藏雪手作雪冰士林夜市日式挫冰西瓜口味好吃- 隨裕而安">
            <a:extLst>
              <a:ext uri="{FF2B5EF4-FFF2-40B4-BE49-F238E27FC236}">
                <a16:creationId xmlns:a16="http://schemas.microsoft.com/office/drawing/2014/main" id="{63B4AE70-65A6-4064-8858-B87DD6C2F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t="10101" r="15308" b="10101"/>
          <a:stretch/>
        </p:blipFill>
        <p:spPr bwMode="auto">
          <a:xfrm>
            <a:off x="3786677" y="1412251"/>
            <a:ext cx="2309323" cy="21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全家新口味「木瓜牛奶酷繽沙」絕對犯規！ 冰冰涼涼入口就是木瓜香♡ - Foody 吃貨">
            <a:extLst>
              <a:ext uri="{FF2B5EF4-FFF2-40B4-BE49-F238E27FC236}">
                <a16:creationId xmlns:a16="http://schemas.microsoft.com/office/drawing/2014/main" id="{EF0713A1-339F-4C96-B7C2-D2DBD1AFE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5"/>
          <a:stretch/>
        </p:blipFill>
        <p:spPr bwMode="auto">
          <a:xfrm>
            <a:off x="8262220" y="1216241"/>
            <a:ext cx="2205423" cy="228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我做的法國長棍麵包&amp;歐式特色麵包產品- 聯瑜烘焙麵包- 新浪部落">
            <a:extLst>
              <a:ext uri="{FF2B5EF4-FFF2-40B4-BE49-F238E27FC236}">
                <a16:creationId xmlns:a16="http://schemas.microsoft.com/office/drawing/2014/main" id="{D997D1FB-2434-4191-9015-AF0550D1C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25" y="1318655"/>
            <a:ext cx="1866350" cy="21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391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13.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04442" y="5050684"/>
            <a:ext cx="92673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What are ______?</a:t>
            </a:r>
          </a:p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They’re  _____ and ______. </a:t>
            </a:r>
            <a:endParaRPr lang="en-US" altLang="zh-TW" sz="4400" b="1" dirty="0">
              <a:solidFill>
                <a:srgbClr val="0000FF"/>
              </a:solidFill>
              <a:latin typeface="Comic Sans MS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9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2349254" y="3875773"/>
            <a:ext cx="1254113" cy="12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744" y="3909864"/>
            <a:ext cx="1236736" cy="12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9141828" y="3954110"/>
            <a:ext cx="1529939" cy="11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86" y="3909865"/>
            <a:ext cx="2017225" cy="121248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537861" y="4188914"/>
            <a:ext cx="11200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prstClr val="black"/>
                </a:solidFill>
                <a:latin typeface="Comic Sans MS" pitchFamily="66" charset="0"/>
                <a:ea typeface="微軟正黑體" panose="020B0604030504040204" pitchFamily="34" charset="-120"/>
              </a:rPr>
              <a:t>  these  those  iron eggs  tea eggs</a:t>
            </a:r>
          </a:p>
        </p:txBody>
      </p:sp>
      <p:pic>
        <p:nvPicPr>
          <p:cNvPr id="1026" name="Picture 2" descr="Tea egg - Wikiwand">
            <a:extLst>
              <a:ext uri="{FF2B5EF4-FFF2-40B4-BE49-F238E27FC236}">
                <a16:creationId xmlns:a16="http://schemas.microsoft.com/office/drawing/2014/main" id="{86F6552D-9CA5-4DA6-80CC-53B6ACA91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254" y="1573333"/>
            <a:ext cx="3119391" cy="23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ron egg - TAIWAN">
            <a:extLst>
              <a:ext uri="{FF2B5EF4-FFF2-40B4-BE49-F238E27FC236}">
                <a16:creationId xmlns:a16="http://schemas.microsoft.com/office/drawing/2014/main" id="{2844021B-0BE5-4C0B-88E4-CEE54F11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45" y="1573333"/>
            <a:ext cx="3119391" cy="233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8795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14.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04442" y="5050684"/>
            <a:ext cx="92673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Do you like oranges?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Yes, I ____.    No, I _____. 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2349254" y="3875773"/>
            <a:ext cx="1254113" cy="12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744" y="3909864"/>
            <a:ext cx="1236736" cy="12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9141828" y="3954110"/>
            <a:ext cx="1529939" cy="11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99" y="3909865"/>
            <a:ext cx="1784412" cy="121248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537861" y="4188914"/>
            <a:ext cx="11200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微軟正黑體" panose="020B0604030504040204" pitchFamily="34" charset="-120"/>
                <a:cs typeface="+mn-cs"/>
              </a:rPr>
              <a:t>    do     like     don’t      can’t</a:t>
            </a:r>
          </a:p>
        </p:txBody>
      </p:sp>
      <p:pic>
        <p:nvPicPr>
          <p:cNvPr id="3074" name="Picture 2" descr="The Annoying Orange 5 More Annoying Oranges | Funny school pictures, Funny  girl photo, Funny cat photos">
            <a:extLst>
              <a:ext uri="{FF2B5EF4-FFF2-40B4-BE49-F238E27FC236}">
                <a16:creationId xmlns:a16="http://schemas.microsoft.com/office/drawing/2014/main" id="{987A7F48-CD88-40EA-BD78-3425E4971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5" b="5512"/>
          <a:stretch/>
        </p:blipFill>
        <p:spPr bwMode="auto">
          <a:xfrm>
            <a:off x="3238500" y="1484784"/>
            <a:ext cx="5715000" cy="23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89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713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05" y="2809875"/>
            <a:ext cx="2381250" cy="4048125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3330546" y="616169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What are these?</a:t>
            </a:r>
            <a:endParaRPr lang="zh-TW" altLang="en-US" sz="4000" b="1" kern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19" y="1917577"/>
            <a:ext cx="3533548" cy="4940423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8058515" y="907366"/>
            <a:ext cx="3774463" cy="1271016"/>
          </a:xfrm>
          <a:prstGeom prst="wedgeEllipseCallout">
            <a:avLst>
              <a:gd name="adj1" fmla="val -22030"/>
              <a:gd name="adj2" fmla="val 10162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bananas.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402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 fontScale="90000"/>
          </a:bodyPr>
          <a:lstStyle/>
          <a:p>
            <a:r>
              <a:rPr lang="en-US" altLang="zh-TW" sz="4800" dirty="0">
                <a:latin typeface="Cooper Black" pitchFamily="18" charset="0"/>
              </a:rPr>
              <a:t>Question 15.</a:t>
            </a:r>
            <a:endParaRPr lang="zh-TW" altLang="en-US" sz="4800" dirty="0">
              <a:latin typeface="Cooper Black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096887" y="5085184"/>
            <a:ext cx="11294857" cy="1064135"/>
            <a:chOff x="677094" y="4655973"/>
            <a:chExt cx="10118420" cy="1064135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837483" y="4706985"/>
              <a:ext cx="1265297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460" y="4719101"/>
              <a:ext cx="1214089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452320" y="4655973"/>
              <a:ext cx="1255210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445" y="4697136"/>
              <a:ext cx="1183719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677094" y="4840517"/>
              <a:ext cx="101184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4000" b="1" dirty="0">
                  <a:solidFill>
                    <a:prstClr val="black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Yuck!    Hurry up!  Yummy!   Here you are.</a:t>
              </a: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1793289" y="4343946"/>
            <a:ext cx="8700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Comic Sans MS" pitchFamily="66" charset="0"/>
                <a:ea typeface="微軟正黑體" panose="020B0604030504040204" pitchFamily="34" charset="-120"/>
              </a:rPr>
              <a:t>按照圖片的順序由左向右排生活用語</a:t>
            </a:r>
            <a:endParaRPr lang="en-US" altLang="zh-TW" sz="4000" b="1" dirty="0">
              <a:solidFill>
                <a:srgbClr val="0000FF"/>
              </a:solidFill>
              <a:latin typeface="Comic Sans MS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54810EB-CB19-465D-B2FA-55A19FE17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731" y="2104008"/>
            <a:ext cx="2980224" cy="223993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994F8D7-70D9-4D53-B4FF-10F077FD7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955" y="1981160"/>
            <a:ext cx="2485634" cy="2485634"/>
          </a:xfrm>
          <a:prstGeom prst="rect">
            <a:avLst/>
          </a:prstGeom>
        </p:spPr>
      </p:pic>
      <p:pic>
        <p:nvPicPr>
          <p:cNvPr id="17" name="Picture 2" descr="狮子王,辛巴,恶心,不完全,GIF动画图片- 54动态图">
            <a:extLst>
              <a:ext uri="{FF2B5EF4-FFF2-40B4-BE49-F238E27FC236}">
                <a16:creationId xmlns:a16="http://schemas.microsoft.com/office/drawing/2014/main" id="{97207A43-FE97-4A62-BAFA-AAAF0B501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63" y="2104008"/>
            <a:ext cx="2668688" cy="22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in on Gross &amp; Disgusting!">
            <a:extLst>
              <a:ext uri="{FF2B5EF4-FFF2-40B4-BE49-F238E27FC236}">
                <a16:creationId xmlns:a16="http://schemas.microsoft.com/office/drawing/2014/main" id="{17F852FD-462E-4EC5-92BA-4BA57E668B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51" y="2075638"/>
            <a:ext cx="3400147" cy="226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7894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90037" y="544638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16.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03821" y="4450958"/>
            <a:ext cx="6054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這是在做什麼事</a:t>
            </a:r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?</a:t>
            </a:r>
            <a:endParaRPr lang="en-US" altLang="zh-TW" sz="4400" b="1" dirty="0">
              <a:solidFill>
                <a:srgbClr val="0000FF"/>
              </a:solidFill>
              <a:latin typeface="Comic Sans MS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798990" y="5159738"/>
            <a:ext cx="11842812" cy="1025127"/>
            <a:chOff x="-94678" y="4773275"/>
            <a:chExt cx="10657184" cy="1025127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306890" y="4785279"/>
              <a:ext cx="14185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004" y="4780391"/>
              <a:ext cx="1754567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811983" y="4785279"/>
              <a:ext cx="1928670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145" y="4773275"/>
              <a:ext cx="1822274" cy="994649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-94678" y="4962225"/>
              <a:ext cx="106571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prstClr val="black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  draw</a:t>
              </a:r>
              <a:r>
                <a:rPr lang="en-US" altLang="zh-TW" sz="3200" b="1" dirty="0">
                  <a:solidFill>
                    <a:prstClr val="black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   write a letter   </a:t>
              </a:r>
              <a:r>
                <a:rPr lang="en-US" altLang="zh-TW" sz="4400" b="1" dirty="0">
                  <a:solidFill>
                    <a:prstClr val="black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sing      cook</a:t>
              </a:r>
              <a:endParaRPr lang="en-US" altLang="zh-TW" sz="36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098" name="Picture 2" descr="Letter to santa claus Royalty Free Vector Image">
            <a:extLst>
              <a:ext uri="{FF2B5EF4-FFF2-40B4-BE49-F238E27FC236}">
                <a16:creationId xmlns:a16="http://schemas.microsoft.com/office/drawing/2014/main" id="{77F556E3-BDA8-487E-8D4F-337179813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3"/>
          <a:stretch/>
        </p:blipFill>
        <p:spPr bwMode="auto">
          <a:xfrm>
            <a:off x="3064753" y="1449822"/>
            <a:ext cx="2746600" cy="30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 Write Love GIFs - Get the best GIF on GIPHY">
            <a:extLst>
              <a:ext uri="{FF2B5EF4-FFF2-40B4-BE49-F238E27FC236}">
                <a16:creationId xmlns:a16="http://schemas.microsoft.com/office/drawing/2014/main" id="{7922F9C5-91E9-45D4-8D0C-E010582E0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693" y="1920517"/>
            <a:ext cx="2460268" cy="20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744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90037" y="544638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17.</a:t>
            </a:r>
            <a:endParaRPr lang="zh-TW" altLang="en-US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03821" y="4450958"/>
            <a:ext cx="6054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這是在做什麼事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?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798990" y="5159738"/>
            <a:ext cx="11842812" cy="1512389"/>
            <a:chOff x="-94678" y="4773275"/>
            <a:chExt cx="10657184" cy="1512389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306890" y="4785279"/>
              <a:ext cx="14185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004" y="4780391"/>
              <a:ext cx="1754567" cy="132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811983" y="4785278"/>
              <a:ext cx="1928670" cy="1424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145" y="4773275"/>
              <a:ext cx="1822274" cy="1330554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-94678" y="4962225"/>
              <a:ext cx="106571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  dance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   write a letter   </a:t>
              </a:r>
              <a:r>
                <a:rPr kumimoji="0" lang="en-US" altLang="zh-T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swim   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sing Christmas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3600" b="1" dirty="0">
                  <a:solidFill>
                    <a:prstClr val="black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             </a:t>
              </a:r>
              <a:r>
                <a:rPr lang="en-US" altLang="zh-TW" sz="3200" b="1" dirty="0">
                  <a:solidFill>
                    <a:prstClr val="black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to Santa                     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carols</a:t>
              </a:r>
            </a:p>
          </p:txBody>
        </p:sp>
      </p:grpSp>
      <p:pic>
        <p:nvPicPr>
          <p:cNvPr id="5122" name="Picture 2" descr="Christmas Animated Clipart: children-singing-christmas-carols -with-falling-snow-animation">
            <a:extLst>
              <a:ext uri="{FF2B5EF4-FFF2-40B4-BE49-F238E27FC236}">
                <a16:creationId xmlns:a16="http://schemas.microsoft.com/office/drawing/2014/main" id="{26140EAC-27FC-403C-A669-9E48FBC76C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296" y="1515345"/>
            <a:ext cx="4366704" cy="26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n on CHRISTMAS GIF's">
            <a:extLst>
              <a:ext uri="{FF2B5EF4-FFF2-40B4-BE49-F238E27FC236}">
                <a16:creationId xmlns:a16="http://schemas.microsoft.com/office/drawing/2014/main" id="{BCD0C0E1-2344-402E-BD04-8931971DD4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3310"/>
            <a:ext cx="4762500" cy="26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0485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 fontScale="90000"/>
          </a:bodyPr>
          <a:lstStyle/>
          <a:p>
            <a:r>
              <a:rPr lang="en-US" altLang="zh-TW" sz="4800" dirty="0">
                <a:latin typeface="Cooper Black" pitchFamily="18" charset="0"/>
              </a:rPr>
              <a:t>Question 18.</a:t>
            </a:r>
            <a:endParaRPr lang="zh-TW" altLang="en-US" sz="4800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95203" y="4013645"/>
            <a:ext cx="11305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Uluru is from ______.</a:t>
            </a:r>
            <a:endParaRPr lang="en-US" altLang="zh-TW" sz="4400" b="1" dirty="0">
              <a:solidFill>
                <a:srgbClr val="0000FF"/>
              </a:solidFill>
              <a:latin typeface="Comic Sans MS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493EF99-8A4D-4F4B-A0F0-D850CE848FE1}"/>
              </a:ext>
            </a:extLst>
          </p:cNvPr>
          <p:cNvGrpSpPr/>
          <p:nvPr/>
        </p:nvGrpSpPr>
        <p:grpSpPr>
          <a:xfrm>
            <a:off x="1330221" y="4720942"/>
            <a:ext cx="9636661" cy="1220074"/>
            <a:chOff x="899592" y="4118188"/>
            <a:chExt cx="7484348" cy="1220074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899592" y="4163885"/>
              <a:ext cx="1379289" cy="117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163886"/>
              <a:ext cx="1368152" cy="117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164288" y="4118188"/>
              <a:ext cx="1219652" cy="1217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4118188"/>
              <a:ext cx="1296144" cy="1220074"/>
            </a:xfrm>
            <a:prstGeom prst="rect">
              <a:avLst/>
            </a:prstGeom>
          </p:spPr>
        </p:pic>
      </p:grpSp>
      <p:sp>
        <p:nvSpPr>
          <p:cNvPr id="22" name="文字方塊 21"/>
          <p:cNvSpPr txBox="1"/>
          <p:nvPr/>
        </p:nvSpPr>
        <p:spPr>
          <a:xfrm>
            <a:off x="914400" y="5006887"/>
            <a:ext cx="1158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USA    Taiwan    the UK     Australia</a:t>
            </a:r>
            <a:endParaRPr lang="en-US" altLang="zh-TW" sz="3600" b="1" dirty="0">
              <a:solidFill>
                <a:prstClr val="black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Uluru (Ayers Rock) Sunset, NT, Australia on Make a GIF">
            <a:extLst>
              <a:ext uri="{FF2B5EF4-FFF2-40B4-BE49-F238E27FC236}">
                <a16:creationId xmlns:a16="http://schemas.microsoft.com/office/drawing/2014/main" id="{D5E63059-0570-4C7D-8655-89D98DD05E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47" y="1422888"/>
            <a:ext cx="4715829" cy="26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663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Cooper Black" pitchFamily="18" charset="0"/>
              </a:rPr>
              <a:t>Question 19.</a:t>
            </a:r>
            <a:endParaRPr lang="zh-TW" altLang="en-US" dirty="0">
              <a:latin typeface="Cooper Black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3B036CB-4F2D-4DC7-A066-EE70168E1057}"/>
              </a:ext>
            </a:extLst>
          </p:cNvPr>
          <p:cNvGrpSpPr/>
          <p:nvPr/>
        </p:nvGrpSpPr>
        <p:grpSpPr>
          <a:xfrm>
            <a:off x="2469432" y="3841752"/>
            <a:ext cx="8432731" cy="1383768"/>
            <a:chOff x="1142953" y="4616344"/>
            <a:chExt cx="7099271" cy="1383768"/>
          </a:xfrm>
        </p:grpSpPr>
        <p:pic>
          <p:nvPicPr>
            <p:cNvPr id="19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023415" y="4636691"/>
              <a:ext cx="1218809" cy="129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142953" y="4677340"/>
              <a:ext cx="1330773" cy="132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811" y="4635316"/>
              <a:ext cx="1296144" cy="1299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268" y="4616344"/>
              <a:ext cx="1337092" cy="1337092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5586712" y="1692810"/>
            <a:ext cx="5072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有哪些說法可以表達</a:t>
            </a:r>
            <a:r>
              <a:rPr lang="zh-TW" altLang="en-US" sz="4000" b="1" dirty="0">
                <a:solidFill>
                  <a:srgbClr val="0000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「噁心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000" b="1" dirty="0">
              <a:solidFill>
                <a:srgbClr val="0000FF"/>
              </a:solidFill>
              <a:latin typeface="Comic Sans MS" panose="030F0702030302020204" pitchFamily="66" charset="0"/>
              <a:ea typeface="標楷體" pitchFamily="65" charset="-120"/>
            </a:endParaRPr>
          </a:p>
        </p:txBody>
      </p:sp>
      <p:pic>
        <p:nvPicPr>
          <p:cNvPr id="7170" name="Picture 2" descr="GIF - GIF disgusted, dislike, Emma Stone, eww, yuck GIF - Viral Viral Videos">
            <a:extLst>
              <a:ext uri="{FF2B5EF4-FFF2-40B4-BE49-F238E27FC236}">
                <a16:creationId xmlns:a16="http://schemas.microsoft.com/office/drawing/2014/main" id="{299F8F90-EFB8-4484-BB2F-90E1C6BCD8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0" y="1383298"/>
            <a:ext cx="47625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uck Cliparts - Cliparts Zone">
            <a:extLst>
              <a:ext uri="{FF2B5EF4-FFF2-40B4-BE49-F238E27FC236}">
                <a16:creationId xmlns:a16="http://schemas.microsoft.com/office/drawing/2014/main" id="{FA711B98-2372-4D73-8E12-835E2AC6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54" y="5159750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n Art UROP and an Animation Job | MIT Admissions">
            <a:extLst>
              <a:ext uri="{FF2B5EF4-FFF2-40B4-BE49-F238E27FC236}">
                <a16:creationId xmlns:a16="http://schemas.microsoft.com/office/drawing/2014/main" id="{F5D45A3A-4265-45AE-A293-56C29151F8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22" y="4810500"/>
            <a:ext cx="1891207" cy="189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 Creative Rainbow Gradient Line Drawing Cartoon Word Gross Stock Vector -  Illustration of text, hand: 152716380">
            <a:extLst>
              <a:ext uri="{FF2B5EF4-FFF2-40B4-BE49-F238E27FC236}">
                <a16:creationId xmlns:a16="http://schemas.microsoft.com/office/drawing/2014/main" id="{C9ACB042-D0A0-425A-ADC5-695CB76F7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7" b="26514"/>
          <a:stretch/>
        </p:blipFill>
        <p:spPr bwMode="auto">
          <a:xfrm>
            <a:off x="6685798" y="5144156"/>
            <a:ext cx="2529224" cy="171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o Good Eating Sticker by ATTN: for iOS &amp; Android | GIPHY">
            <a:extLst>
              <a:ext uri="{FF2B5EF4-FFF2-40B4-BE49-F238E27FC236}">
                <a16:creationId xmlns:a16="http://schemas.microsoft.com/office/drawing/2014/main" id="{F21765E0-0211-47A5-BC89-0B4ABB3451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022" y="5108346"/>
            <a:ext cx="2604624" cy="148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259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 fontScale="90000"/>
          </a:bodyPr>
          <a:lstStyle/>
          <a:p>
            <a:r>
              <a:rPr lang="en-US" altLang="zh-TW" sz="4800" dirty="0">
                <a:latin typeface="Cooper Black" pitchFamily="18" charset="0"/>
              </a:rPr>
              <a:t>Question 20.</a:t>
            </a:r>
            <a:endParaRPr lang="zh-TW" altLang="en-US" sz="4800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433215" y="4037314"/>
            <a:ext cx="6186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這兩幅名畫的作者是誰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?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493EF99-8A4D-4F4B-A0F0-D850CE848FE1}"/>
              </a:ext>
            </a:extLst>
          </p:cNvPr>
          <p:cNvGrpSpPr/>
          <p:nvPr/>
        </p:nvGrpSpPr>
        <p:grpSpPr>
          <a:xfrm>
            <a:off x="1330221" y="4720942"/>
            <a:ext cx="9636661" cy="1220074"/>
            <a:chOff x="899592" y="4118188"/>
            <a:chExt cx="7484348" cy="1220074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899592" y="4163885"/>
              <a:ext cx="1379289" cy="117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163886"/>
              <a:ext cx="1368152" cy="117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164288" y="4118188"/>
              <a:ext cx="1219652" cy="1217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4118188"/>
              <a:ext cx="1296144" cy="1220074"/>
            </a:xfrm>
            <a:prstGeom prst="rect">
              <a:avLst/>
            </a:prstGeom>
          </p:spPr>
        </p:pic>
      </p:grpSp>
      <p:sp>
        <p:nvSpPr>
          <p:cNvPr id="22" name="文字方塊 21"/>
          <p:cNvSpPr txBox="1"/>
          <p:nvPr/>
        </p:nvSpPr>
        <p:spPr>
          <a:xfrm>
            <a:off x="914400" y="5006887"/>
            <a:ext cx="11585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 畢卡索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達文西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梵谷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 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孟克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Picasso</a:t>
            </a:r>
            <a:r>
              <a:rPr lang="zh-TW" altLang="en-US" sz="4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   </a:t>
            </a: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Da</a:t>
            </a:r>
            <a:r>
              <a:rPr lang="en-US" altLang="zh-TW" sz="24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Vinci   Van Gogh    Munch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194" name="Picture 2" descr="吶喊(繪畫) - 维基百科，自由的百科全书">
            <a:extLst>
              <a:ext uri="{FF2B5EF4-FFF2-40B4-BE49-F238E27FC236}">
                <a16:creationId xmlns:a16="http://schemas.microsoft.com/office/drawing/2014/main" id="{AD3918B2-896C-48DF-A5CF-BB0B84523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33" y="692697"/>
            <a:ext cx="2625371" cy="33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科學家發現暗藏於《Mona Lisa》底下之前所未見的「神秘女子」草圖| HYPEBEAST">
            <a:extLst>
              <a:ext uri="{FF2B5EF4-FFF2-40B4-BE49-F238E27FC236}">
                <a16:creationId xmlns:a16="http://schemas.microsoft.com/office/drawing/2014/main" id="{F46EC6CE-7736-4032-B701-7D92B8C21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r="28733"/>
          <a:stretch/>
        </p:blipFill>
        <p:spPr bwMode="auto">
          <a:xfrm>
            <a:off x="8171989" y="692697"/>
            <a:ext cx="2472878" cy="34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524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545648" y="692697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23.</a:t>
            </a:r>
            <a:endParaRPr lang="zh-TW" altLang="en-US" sz="3200" dirty="0">
              <a:latin typeface="Cooper Black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3B036CB-4F2D-4DC7-A066-EE70168E1057}"/>
              </a:ext>
            </a:extLst>
          </p:cNvPr>
          <p:cNvGrpSpPr/>
          <p:nvPr/>
        </p:nvGrpSpPr>
        <p:grpSpPr>
          <a:xfrm>
            <a:off x="887767" y="2457238"/>
            <a:ext cx="9511944" cy="1383768"/>
            <a:chOff x="1142953" y="4616344"/>
            <a:chExt cx="7099271" cy="1383768"/>
          </a:xfrm>
        </p:grpSpPr>
        <p:pic>
          <p:nvPicPr>
            <p:cNvPr id="19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023415" y="4636691"/>
              <a:ext cx="1218809" cy="129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142953" y="4677340"/>
              <a:ext cx="1330773" cy="132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811" y="4635316"/>
              <a:ext cx="1296144" cy="1299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268" y="4616344"/>
              <a:ext cx="1337092" cy="1337092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2466005" y="1615671"/>
            <a:ext cx="932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下列哪些與</a:t>
            </a:r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Christmas</a:t>
            </a:r>
            <a:r>
              <a:rPr lang="zh-TW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有關</a:t>
            </a:r>
            <a:endParaRPr lang="en-US" altLang="zh-TW" sz="4000" b="1" dirty="0">
              <a:solidFill>
                <a:srgbClr val="0000FF"/>
              </a:solidFill>
              <a:latin typeface="Comic Sans MS" panose="030F0702030302020204" pitchFamily="66" charset="0"/>
              <a:ea typeface="標楷體" pitchFamily="65" charset="-120"/>
            </a:endParaRPr>
          </a:p>
        </p:txBody>
      </p:sp>
      <p:pic>
        <p:nvPicPr>
          <p:cNvPr id="9218" name="Picture 2" descr="Pitch Perfect 2 | Snoop Dogg x Anna Kendrick">
            <a:extLst>
              <a:ext uri="{FF2B5EF4-FFF2-40B4-BE49-F238E27FC236}">
                <a16:creationId xmlns:a16="http://schemas.microsoft.com/office/drawing/2014/main" id="{95C13B8A-8561-4E47-B913-D863E0E3F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0884"/>
            <a:ext cx="2958093" cy="196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ast Donegal Township » Trick or Treat Scheduled for FRIDAY, October 30th,  6:00 PM to 8:00 PM">
            <a:extLst>
              <a:ext uri="{FF2B5EF4-FFF2-40B4-BE49-F238E27FC236}">
                <a16:creationId xmlns:a16="http://schemas.microsoft.com/office/drawing/2014/main" id="{4709393B-16D9-4517-98BF-38D9B997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29" y="4120884"/>
            <a:ext cx="2981472" cy="191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What order are Santa's reindeer in first to last? (2020) - Quora">
            <a:extLst>
              <a:ext uri="{FF2B5EF4-FFF2-40B4-BE49-F238E27FC236}">
                <a16:creationId xmlns:a16="http://schemas.microsoft.com/office/drawing/2014/main" id="{40F075D6-C6E3-4537-9A60-AC48AB414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1" t="6807"/>
          <a:stretch/>
        </p:blipFill>
        <p:spPr bwMode="auto">
          <a:xfrm>
            <a:off x="6434198" y="3773982"/>
            <a:ext cx="1633020" cy="313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What Christmas dinner looks like around the world">
            <a:extLst>
              <a:ext uri="{FF2B5EF4-FFF2-40B4-BE49-F238E27FC236}">
                <a16:creationId xmlns:a16="http://schemas.microsoft.com/office/drawing/2014/main" id="{872DD789-3350-42CC-B511-5810DAC9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698" y="3841006"/>
            <a:ext cx="3966302" cy="24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7646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" y="1597930"/>
            <a:ext cx="12176087" cy="526007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4" y="1597930"/>
            <a:ext cx="4199414" cy="443862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62151" y="391760"/>
            <a:ext cx="10988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Wish you </a:t>
            </a:r>
            <a:r>
              <a:rPr kumimoji="0" lang="en-US" altLang="zh-TW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luck Tomorrow!!!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8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94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09" y="-66675"/>
            <a:ext cx="523875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6" y="2675699"/>
            <a:ext cx="3408936" cy="4125987"/>
          </a:xfrm>
          <a:prstGeom prst="rect">
            <a:avLst/>
          </a:prstGeom>
        </p:spPr>
      </p:pic>
      <p:sp>
        <p:nvSpPr>
          <p:cNvPr id="9" name="語音泡泡: 橢圓形 8"/>
          <p:cNvSpPr/>
          <p:nvPr/>
        </p:nvSpPr>
        <p:spPr>
          <a:xfrm>
            <a:off x="1191289" y="4200982"/>
            <a:ext cx="3774463" cy="1271016"/>
          </a:xfrm>
          <a:prstGeom prst="wedgeEllipseCallout">
            <a:avLst>
              <a:gd name="adj1" fmla="val 69935"/>
              <a:gd name="adj2" fmla="val -84864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oranges.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86" y="2753561"/>
            <a:ext cx="2381250" cy="4048125"/>
          </a:xfrm>
          <a:prstGeom prst="rect">
            <a:avLst/>
          </a:prstGeom>
        </p:spPr>
      </p:pic>
      <p:sp>
        <p:nvSpPr>
          <p:cNvPr id="7" name="想法泡泡: 雲朵 6"/>
          <p:cNvSpPr/>
          <p:nvPr/>
        </p:nvSpPr>
        <p:spPr>
          <a:xfrm>
            <a:off x="7511929" y="580658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What are those?</a:t>
            </a:r>
            <a:endParaRPr lang="zh-TW" altLang="en-US" sz="4000" b="1" kern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3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66" y="0"/>
            <a:ext cx="6283016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3495" r="7593" b="13527"/>
          <a:stretch/>
        </p:blipFill>
        <p:spPr>
          <a:xfrm>
            <a:off x="0" y="3031725"/>
            <a:ext cx="3223383" cy="38262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31" y="3031725"/>
            <a:ext cx="3237617" cy="3826275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7936637" y="914399"/>
            <a:ext cx="3939311" cy="1035889"/>
          </a:xfrm>
          <a:prstGeom prst="wedgeEllipseCallout">
            <a:avLst>
              <a:gd name="adj1" fmla="val 2265"/>
              <a:gd name="adj2" fmla="val 13645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No,I</a:t>
            </a: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 don’t.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343"/>
          <a:stretch/>
        </p:blipFill>
        <p:spPr>
          <a:xfrm>
            <a:off x="10650220" y="1933996"/>
            <a:ext cx="1457306" cy="1391131"/>
          </a:xfrm>
          <a:prstGeom prst="rect">
            <a:avLst/>
          </a:prstGeom>
        </p:spPr>
      </p:pic>
      <p:sp>
        <p:nvSpPr>
          <p:cNvPr id="9" name="想法泡泡: 雲朵 8"/>
          <p:cNvSpPr/>
          <p:nvPr/>
        </p:nvSpPr>
        <p:spPr>
          <a:xfrm>
            <a:off x="220245" y="1072862"/>
            <a:ext cx="4467165" cy="1722268"/>
          </a:xfrm>
          <a:prstGeom prst="cloudCallout">
            <a:avLst>
              <a:gd name="adj1" fmla="val -14024"/>
              <a:gd name="adj2" fmla="val 920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Do you like oranges?</a:t>
            </a:r>
            <a:endParaRPr lang="zh-TW" altLang="en-US" sz="4000" b="1" kern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55299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圖釘">
  <a:themeElements>
    <a:clrScheme name="圖釘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圖釘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6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8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ldrenHappy_16x9_TP103461882" id="{8C4E9620-458B-4ED1-A6E2-83A8C75A1A13}" vid="{9427B330-C6D8-40D7-B42F-CC81D7E70B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728</Words>
  <Application>Microsoft Office PowerPoint</Application>
  <PresentationFormat>寬螢幕</PresentationFormat>
  <Paragraphs>222</Paragraphs>
  <Slides>77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77</vt:i4>
      </vt:variant>
    </vt:vector>
  </HeadingPairs>
  <TitlesOfParts>
    <vt:vector size="109" baseType="lpstr">
      <vt:lpstr>Microsoft JhengHei UI</vt:lpstr>
      <vt:lpstr>微軟正黑體</vt:lpstr>
      <vt:lpstr>PMingLiU</vt:lpstr>
      <vt:lpstr>標楷體</vt:lpstr>
      <vt:lpstr>Arial</vt:lpstr>
      <vt:lpstr>Arial Black</vt:lpstr>
      <vt:lpstr>Arial Rounded MT Bold</vt:lpstr>
      <vt:lpstr>Brush Script MT</vt:lpstr>
      <vt:lpstr>Calibri</vt:lpstr>
      <vt:lpstr>Calibri Light</vt:lpstr>
      <vt:lpstr>Calisto MT</vt:lpstr>
      <vt:lpstr>Century Gothic</vt:lpstr>
      <vt:lpstr>Comic Sans MS</vt:lpstr>
      <vt:lpstr>Constantia</vt:lpstr>
      <vt:lpstr>Cooper Black</vt:lpstr>
      <vt:lpstr>EngTRESS A</vt:lpstr>
      <vt:lpstr>Euphemia</vt:lpstr>
      <vt:lpstr>Franklin Gothic Book</vt:lpstr>
      <vt:lpstr>Impact</vt:lpstr>
      <vt:lpstr>Rage Italic</vt:lpstr>
      <vt:lpstr>Wingdings</vt:lpstr>
      <vt:lpstr>Wingdings 2</vt:lpstr>
      <vt:lpstr>Office 佈景主題</vt:lpstr>
      <vt:lpstr>石板</vt:lpstr>
      <vt:lpstr>回顧</vt:lpstr>
      <vt:lpstr>圖釘</vt:lpstr>
      <vt:lpstr>學術文獻 16x9</vt:lpstr>
      <vt:lpstr>3_Office 佈景主題</vt:lpstr>
      <vt:lpstr>1_石板</vt:lpstr>
      <vt:lpstr>4_Office 佈景主題</vt:lpstr>
      <vt:lpstr>Children Happy 16x9</vt:lpstr>
      <vt:lpstr>2_石板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Get your color chips ready…</vt:lpstr>
      <vt:lpstr>Question 1.</vt:lpstr>
      <vt:lpstr>Question 2.</vt:lpstr>
      <vt:lpstr>Question 3.</vt:lpstr>
      <vt:lpstr>Question 4.</vt:lpstr>
      <vt:lpstr>Question 5.</vt:lpstr>
      <vt:lpstr>Question 6.</vt:lpstr>
      <vt:lpstr>Question 7.</vt:lpstr>
      <vt:lpstr>Question 8.</vt:lpstr>
      <vt:lpstr>Question 9.</vt:lpstr>
      <vt:lpstr>Question 10.</vt:lpstr>
      <vt:lpstr>Question 11.</vt:lpstr>
      <vt:lpstr>Question 12.</vt:lpstr>
      <vt:lpstr>Question 13.</vt:lpstr>
      <vt:lpstr>Question 14.</vt:lpstr>
      <vt:lpstr>Question 15.</vt:lpstr>
      <vt:lpstr>Question 16.</vt:lpstr>
      <vt:lpstr>Question 17.</vt:lpstr>
      <vt:lpstr>Question 18.</vt:lpstr>
      <vt:lpstr>Question 19.</vt:lpstr>
      <vt:lpstr>Question 20.</vt:lpstr>
      <vt:lpstr>Question 23.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user</cp:lastModifiedBy>
  <cp:revision>147</cp:revision>
  <dcterms:created xsi:type="dcterms:W3CDTF">2016-11-08T07:05:37Z</dcterms:created>
  <dcterms:modified xsi:type="dcterms:W3CDTF">2021-01-08T16:17:20Z</dcterms:modified>
</cp:coreProperties>
</file>